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29"/>
  </p:notesMasterIdLst>
  <p:handoutMasterIdLst>
    <p:handoutMasterId r:id="rId30"/>
  </p:handoutMasterIdLst>
  <p:sldIdLst>
    <p:sldId id="256" r:id="rId2"/>
    <p:sldId id="257" r:id="rId3"/>
    <p:sldId id="274" r:id="rId4"/>
    <p:sldId id="265" r:id="rId5"/>
    <p:sldId id="260" r:id="rId6"/>
    <p:sldId id="273" r:id="rId7"/>
    <p:sldId id="272" r:id="rId8"/>
    <p:sldId id="279" r:id="rId9"/>
    <p:sldId id="278" r:id="rId10"/>
    <p:sldId id="259" r:id="rId11"/>
    <p:sldId id="261" r:id="rId12"/>
    <p:sldId id="262" r:id="rId13"/>
    <p:sldId id="271" r:id="rId14"/>
    <p:sldId id="263" r:id="rId15"/>
    <p:sldId id="266" r:id="rId16"/>
    <p:sldId id="268" r:id="rId17"/>
    <p:sldId id="258" r:id="rId18"/>
    <p:sldId id="267" r:id="rId19"/>
    <p:sldId id="276" r:id="rId20"/>
    <p:sldId id="269" r:id="rId21"/>
    <p:sldId id="280" r:id="rId22"/>
    <p:sldId id="264" r:id="rId23"/>
    <p:sldId id="275" r:id="rId24"/>
    <p:sldId id="281" r:id="rId25"/>
    <p:sldId id="277" r:id="rId26"/>
    <p:sldId id="283" r:id="rId27"/>
    <p:sldId id="282" r:id="rId28"/>
  </p:sldIdLst>
  <p:sldSz cx="9144000" cy="6858000" type="screen4x3"/>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8" autoAdjust="0"/>
    <p:restoredTop sz="94660"/>
  </p:normalViewPr>
  <p:slideViewPr>
    <p:cSldViewPr>
      <p:cViewPr varScale="1">
        <p:scale>
          <a:sx n="69" d="100"/>
          <a:sy n="69" d="100"/>
        </p:scale>
        <p:origin x="-142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B17CF2-AA77-47D2-8B37-DECF7487A48A}" type="datetimeFigureOut">
              <a:rPr lang="en-AU" smtClean="0"/>
              <a:t>28/06/2011</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CB86931-03F8-4E79-AA1F-BE2B5F9B4A22}" type="slidenum">
              <a:rPr lang="en-AU" smtClean="0"/>
              <a:t>‹#›</a:t>
            </a:fld>
            <a:endParaRPr lang="en-AU"/>
          </a:p>
        </p:txBody>
      </p:sp>
    </p:spTree>
    <p:extLst>
      <p:ext uri="{BB962C8B-B14F-4D97-AF65-F5344CB8AC3E}">
        <p14:creationId xmlns:p14="http://schemas.microsoft.com/office/powerpoint/2010/main" val="20272256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0AFB44-AA4C-49F3-B06C-CF4806439BC3}" type="datetimeFigureOut">
              <a:rPr lang="en-AU" smtClean="0"/>
              <a:t>28/06/2011</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3C2C81-B87C-49C3-B33B-B5F45F9812AD}" type="slidenum">
              <a:rPr lang="en-AU" smtClean="0"/>
              <a:t>‹#›</a:t>
            </a:fld>
            <a:endParaRPr lang="en-AU"/>
          </a:p>
        </p:txBody>
      </p:sp>
    </p:spTree>
    <p:extLst>
      <p:ext uri="{BB962C8B-B14F-4D97-AF65-F5344CB8AC3E}">
        <p14:creationId xmlns:p14="http://schemas.microsoft.com/office/powerpoint/2010/main" val="333854577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213C2C81-B87C-49C3-B33B-B5F45F9812AD}" type="slidenum">
              <a:rPr lang="en-AU" smtClean="0"/>
              <a:t>1</a:t>
            </a:fld>
            <a:endParaRPr lang="en-AU"/>
          </a:p>
        </p:txBody>
      </p:sp>
    </p:spTree>
    <p:extLst>
      <p:ext uri="{BB962C8B-B14F-4D97-AF65-F5344CB8AC3E}">
        <p14:creationId xmlns:p14="http://schemas.microsoft.com/office/powerpoint/2010/main" val="57784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5F863A16-3E0D-41CC-8A1F-EF2BFECDE0FA}" type="datetime1">
              <a:rPr lang="en-AU" smtClean="0"/>
              <a:t>28/06/2011</a:t>
            </a:fld>
            <a:endParaRPr lang="en-AU"/>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r>
              <a:rPr lang="en-AU" smtClean="0"/>
              <a:t>So you want a garden in your school?</a:t>
            </a:r>
            <a:endParaRPr lang="en-AU"/>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A8B8AB2C-B9A3-4C5B-8C07-E4A0E32C10C1}" type="slidenum">
              <a:rPr lang="en-AU" smtClean="0"/>
              <a:t>‹#›</a:t>
            </a:fld>
            <a:endParaRPr lang="en-AU"/>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A1838C-C171-4924-9805-A217C9C8CEDC}" type="datetime1">
              <a:rPr lang="en-AU" smtClean="0"/>
              <a:t>28/06/2011</a:t>
            </a:fld>
            <a:endParaRPr lang="en-AU"/>
          </a:p>
        </p:txBody>
      </p:sp>
      <p:sp>
        <p:nvSpPr>
          <p:cNvPr id="5" name="Footer Placeholder 4"/>
          <p:cNvSpPr>
            <a:spLocks noGrp="1"/>
          </p:cNvSpPr>
          <p:nvPr>
            <p:ph type="ftr" sz="quarter" idx="11"/>
          </p:nvPr>
        </p:nvSpPr>
        <p:spPr/>
        <p:txBody>
          <a:bodyPr/>
          <a:lstStyle/>
          <a:p>
            <a:r>
              <a:rPr lang="en-AU" smtClean="0"/>
              <a:t>So you want a garden in your school?</a:t>
            </a:r>
            <a:endParaRPr lang="en-AU"/>
          </a:p>
        </p:txBody>
      </p:sp>
      <p:sp>
        <p:nvSpPr>
          <p:cNvPr id="6" name="Slide Number Placeholder 5"/>
          <p:cNvSpPr>
            <a:spLocks noGrp="1"/>
          </p:cNvSpPr>
          <p:nvPr>
            <p:ph type="sldNum" sz="quarter" idx="12"/>
          </p:nvPr>
        </p:nvSpPr>
        <p:spPr/>
        <p:txBody>
          <a:bodyPr/>
          <a:lstStyle/>
          <a:p>
            <a:fld id="{A8B8AB2C-B9A3-4C5B-8C07-E4A0E32C10C1}" type="slidenum">
              <a:rPr lang="en-AU" smtClean="0"/>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4951C6-4203-4CE6-8260-E260D6B12F9E}" type="datetime1">
              <a:rPr lang="en-AU" smtClean="0"/>
              <a:t>28/06/2011</a:t>
            </a:fld>
            <a:endParaRPr lang="en-AU"/>
          </a:p>
        </p:txBody>
      </p:sp>
      <p:sp>
        <p:nvSpPr>
          <p:cNvPr id="5" name="Footer Placeholder 4"/>
          <p:cNvSpPr>
            <a:spLocks noGrp="1"/>
          </p:cNvSpPr>
          <p:nvPr>
            <p:ph type="ftr" sz="quarter" idx="11"/>
          </p:nvPr>
        </p:nvSpPr>
        <p:spPr/>
        <p:txBody>
          <a:bodyPr/>
          <a:lstStyle/>
          <a:p>
            <a:r>
              <a:rPr lang="en-AU" smtClean="0"/>
              <a:t>So you want a garden in your school?</a:t>
            </a:r>
            <a:endParaRPr lang="en-AU"/>
          </a:p>
        </p:txBody>
      </p:sp>
      <p:sp>
        <p:nvSpPr>
          <p:cNvPr id="6" name="Slide Number Placeholder 5"/>
          <p:cNvSpPr>
            <a:spLocks noGrp="1"/>
          </p:cNvSpPr>
          <p:nvPr>
            <p:ph type="sldNum" sz="quarter" idx="12"/>
          </p:nvPr>
        </p:nvSpPr>
        <p:spPr/>
        <p:txBody>
          <a:bodyPr/>
          <a:lstStyle/>
          <a:p>
            <a:fld id="{A8B8AB2C-B9A3-4C5B-8C07-E4A0E32C10C1}" type="slidenum">
              <a:rPr lang="en-AU" smtClean="0"/>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7B30CE3-E1D6-48AB-906D-DCF44FFBBBF3}" type="datetime1">
              <a:rPr lang="en-AU" smtClean="0"/>
              <a:t>28/06/2011</a:t>
            </a:fld>
            <a:endParaRPr lang="en-AU"/>
          </a:p>
        </p:txBody>
      </p:sp>
      <p:sp>
        <p:nvSpPr>
          <p:cNvPr id="5" name="Footer Placeholder 4"/>
          <p:cNvSpPr>
            <a:spLocks noGrp="1"/>
          </p:cNvSpPr>
          <p:nvPr>
            <p:ph type="ftr" sz="quarter" idx="11"/>
          </p:nvPr>
        </p:nvSpPr>
        <p:spPr/>
        <p:txBody>
          <a:bodyPr/>
          <a:lstStyle/>
          <a:p>
            <a:r>
              <a:rPr lang="en-AU" smtClean="0"/>
              <a:t>So you want a garden in your school?</a:t>
            </a:r>
            <a:endParaRPr lang="en-AU"/>
          </a:p>
        </p:txBody>
      </p:sp>
      <p:sp>
        <p:nvSpPr>
          <p:cNvPr id="6" name="Slide Number Placeholder 5"/>
          <p:cNvSpPr>
            <a:spLocks noGrp="1"/>
          </p:cNvSpPr>
          <p:nvPr>
            <p:ph type="sldNum" sz="quarter" idx="12"/>
          </p:nvPr>
        </p:nvSpPr>
        <p:spPr/>
        <p:txBody>
          <a:bodyPr/>
          <a:lstStyle/>
          <a:p>
            <a:fld id="{A8B8AB2C-B9A3-4C5B-8C07-E4A0E32C10C1}" type="slidenum">
              <a:rPr lang="en-AU" smtClean="0"/>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A05BFA-AB02-4347-9BEE-522C3636B12F}" type="datetime1">
              <a:rPr lang="en-AU" smtClean="0"/>
              <a:t>28/06/2011</a:t>
            </a:fld>
            <a:endParaRPr lang="en-AU"/>
          </a:p>
        </p:txBody>
      </p:sp>
      <p:sp>
        <p:nvSpPr>
          <p:cNvPr id="5" name="Footer Placeholder 4"/>
          <p:cNvSpPr>
            <a:spLocks noGrp="1"/>
          </p:cNvSpPr>
          <p:nvPr>
            <p:ph type="ftr" sz="quarter" idx="11"/>
          </p:nvPr>
        </p:nvSpPr>
        <p:spPr/>
        <p:txBody>
          <a:bodyPr/>
          <a:lstStyle/>
          <a:p>
            <a:r>
              <a:rPr lang="en-AU" smtClean="0"/>
              <a:t>So you want a garden in your school?</a:t>
            </a:r>
            <a:endParaRPr lang="en-AU"/>
          </a:p>
        </p:txBody>
      </p:sp>
      <p:sp>
        <p:nvSpPr>
          <p:cNvPr id="6" name="Slide Number Placeholder 5"/>
          <p:cNvSpPr>
            <a:spLocks noGrp="1"/>
          </p:cNvSpPr>
          <p:nvPr>
            <p:ph type="sldNum" sz="quarter" idx="12"/>
          </p:nvPr>
        </p:nvSpPr>
        <p:spPr/>
        <p:txBody>
          <a:bodyPr/>
          <a:lstStyle/>
          <a:p>
            <a:fld id="{A8B8AB2C-B9A3-4C5B-8C07-E4A0E32C10C1}" type="slidenum">
              <a:rPr lang="en-AU" smtClean="0"/>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8BDEAAE9-EE42-4E4C-9036-1A906E33EA62}" type="datetime1">
              <a:rPr lang="en-AU" smtClean="0"/>
              <a:t>28/06/2011</a:t>
            </a:fld>
            <a:endParaRPr lang="en-AU"/>
          </a:p>
        </p:txBody>
      </p:sp>
      <p:sp>
        <p:nvSpPr>
          <p:cNvPr id="6" name="Footer Placeholder 5"/>
          <p:cNvSpPr>
            <a:spLocks noGrp="1"/>
          </p:cNvSpPr>
          <p:nvPr>
            <p:ph type="ftr" sz="quarter" idx="11"/>
          </p:nvPr>
        </p:nvSpPr>
        <p:spPr/>
        <p:txBody>
          <a:bodyPr/>
          <a:lstStyle/>
          <a:p>
            <a:r>
              <a:rPr lang="en-AU" smtClean="0"/>
              <a:t>So you want a garden in your school?</a:t>
            </a:r>
            <a:endParaRPr lang="en-AU"/>
          </a:p>
        </p:txBody>
      </p:sp>
      <p:sp>
        <p:nvSpPr>
          <p:cNvPr id="7" name="Slide Number Placeholder 6"/>
          <p:cNvSpPr>
            <a:spLocks noGrp="1"/>
          </p:cNvSpPr>
          <p:nvPr>
            <p:ph type="sldNum" sz="quarter" idx="12"/>
          </p:nvPr>
        </p:nvSpPr>
        <p:spPr/>
        <p:txBody>
          <a:bodyPr/>
          <a:lstStyle/>
          <a:p>
            <a:fld id="{A8B8AB2C-B9A3-4C5B-8C07-E4A0E32C10C1}" type="slidenum">
              <a:rPr lang="en-AU" smtClean="0"/>
              <a:t>‹#›</a:t>
            </a:fld>
            <a:endParaRPr lang="en-AU"/>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28676B6-B1E4-4D74-BEF4-6A3A1A0B576B}" type="datetime1">
              <a:rPr lang="en-AU" smtClean="0"/>
              <a:t>28/06/2011</a:t>
            </a:fld>
            <a:endParaRPr lang="en-AU"/>
          </a:p>
        </p:txBody>
      </p:sp>
      <p:sp>
        <p:nvSpPr>
          <p:cNvPr id="8" name="Footer Placeholder 7"/>
          <p:cNvSpPr>
            <a:spLocks noGrp="1"/>
          </p:cNvSpPr>
          <p:nvPr>
            <p:ph type="ftr" sz="quarter" idx="11"/>
          </p:nvPr>
        </p:nvSpPr>
        <p:spPr/>
        <p:txBody>
          <a:bodyPr/>
          <a:lstStyle/>
          <a:p>
            <a:r>
              <a:rPr lang="en-AU" smtClean="0"/>
              <a:t>So you want a garden in your school?</a:t>
            </a:r>
            <a:endParaRPr lang="en-AU"/>
          </a:p>
        </p:txBody>
      </p:sp>
      <p:sp>
        <p:nvSpPr>
          <p:cNvPr id="9" name="Slide Number Placeholder 8"/>
          <p:cNvSpPr>
            <a:spLocks noGrp="1"/>
          </p:cNvSpPr>
          <p:nvPr>
            <p:ph type="sldNum" sz="quarter" idx="12"/>
          </p:nvPr>
        </p:nvSpPr>
        <p:spPr/>
        <p:txBody>
          <a:bodyPr/>
          <a:lstStyle/>
          <a:p>
            <a:fld id="{A8B8AB2C-B9A3-4C5B-8C07-E4A0E32C10C1}" type="slidenum">
              <a:rPr lang="en-AU" smtClean="0"/>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E83779-352B-47C8-BAE8-C6890BFD02E0}" type="datetime1">
              <a:rPr lang="en-AU" smtClean="0"/>
              <a:t>28/06/2011</a:t>
            </a:fld>
            <a:endParaRPr lang="en-AU"/>
          </a:p>
        </p:txBody>
      </p:sp>
      <p:sp>
        <p:nvSpPr>
          <p:cNvPr id="4" name="Footer Placeholder 3"/>
          <p:cNvSpPr>
            <a:spLocks noGrp="1"/>
          </p:cNvSpPr>
          <p:nvPr>
            <p:ph type="ftr" sz="quarter" idx="11"/>
          </p:nvPr>
        </p:nvSpPr>
        <p:spPr/>
        <p:txBody>
          <a:bodyPr/>
          <a:lstStyle/>
          <a:p>
            <a:r>
              <a:rPr lang="en-AU" smtClean="0"/>
              <a:t>So you want a garden in your school?</a:t>
            </a:r>
            <a:endParaRPr lang="en-AU"/>
          </a:p>
        </p:txBody>
      </p:sp>
      <p:sp>
        <p:nvSpPr>
          <p:cNvPr id="5" name="Slide Number Placeholder 4"/>
          <p:cNvSpPr>
            <a:spLocks noGrp="1"/>
          </p:cNvSpPr>
          <p:nvPr>
            <p:ph type="sldNum" sz="quarter" idx="12"/>
          </p:nvPr>
        </p:nvSpPr>
        <p:spPr/>
        <p:txBody>
          <a:bodyPr/>
          <a:lstStyle/>
          <a:p>
            <a:fld id="{A8B8AB2C-B9A3-4C5B-8C07-E4A0E32C10C1}" type="slidenum">
              <a:rPr lang="en-AU" smtClean="0"/>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A6622-4969-43C4-BBC2-95149766B947}" type="datetime1">
              <a:rPr lang="en-AU" smtClean="0"/>
              <a:t>28/06/2011</a:t>
            </a:fld>
            <a:endParaRPr lang="en-AU"/>
          </a:p>
        </p:txBody>
      </p:sp>
      <p:sp>
        <p:nvSpPr>
          <p:cNvPr id="3" name="Footer Placeholder 2"/>
          <p:cNvSpPr>
            <a:spLocks noGrp="1"/>
          </p:cNvSpPr>
          <p:nvPr>
            <p:ph type="ftr" sz="quarter" idx="11"/>
          </p:nvPr>
        </p:nvSpPr>
        <p:spPr/>
        <p:txBody>
          <a:bodyPr/>
          <a:lstStyle/>
          <a:p>
            <a:r>
              <a:rPr lang="en-AU" smtClean="0"/>
              <a:t>So you want a garden in your school?</a:t>
            </a:r>
            <a:endParaRPr lang="en-AU"/>
          </a:p>
        </p:txBody>
      </p:sp>
      <p:sp>
        <p:nvSpPr>
          <p:cNvPr id="4" name="Slide Number Placeholder 3"/>
          <p:cNvSpPr>
            <a:spLocks noGrp="1"/>
          </p:cNvSpPr>
          <p:nvPr>
            <p:ph type="sldNum" sz="quarter" idx="12"/>
          </p:nvPr>
        </p:nvSpPr>
        <p:spPr/>
        <p:txBody>
          <a:bodyPr/>
          <a:lstStyle/>
          <a:p>
            <a:fld id="{A8B8AB2C-B9A3-4C5B-8C07-E4A0E32C10C1}" type="slidenum">
              <a:rPr lang="en-AU" smtClean="0"/>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BBFDF4F-D29B-4126-A0D7-3388F9BED091}" type="datetime1">
              <a:rPr lang="en-AU" smtClean="0"/>
              <a:t>28/06/2011</a:t>
            </a:fld>
            <a:endParaRPr lang="en-AU"/>
          </a:p>
        </p:txBody>
      </p:sp>
      <p:sp>
        <p:nvSpPr>
          <p:cNvPr id="7" name="Slide Number Placeholder 6"/>
          <p:cNvSpPr>
            <a:spLocks noGrp="1"/>
          </p:cNvSpPr>
          <p:nvPr>
            <p:ph type="sldNum" sz="quarter" idx="12"/>
          </p:nvPr>
        </p:nvSpPr>
        <p:spPr/>
        <p:txBody>
          <a:bodyPr/>
          <a:lstStyle/>
          <a:p>
            <a:fld id="{A8B8AB2C-B9A3-4C5B-8C07-E4A0E32C10C1}" type="slidenum">
              <a:rPr lang="en-AU" smtClean="0"/>
              <a:t>‹#›</a:t>
            </a:fld>
            <a:endParaRPr lang="en-AU"/>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r>
              <a:rPr lang="en-AU" smtClean="0"/>
              <a:t>So you want a garden in your school?</a:t>
            </a:r>
            <a:endParaRPr lang="en-AU"/>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CFBB86-36DF-45F1-8A30-D5629B3F71D9}" type="datetime1">
              <a:rPr lang="en-AU" smtClean="0"/>
              <a:t>28/06/2011</a:t>
            </a:fld>
            <a:endParaRPr lang="en-AU"/>
          </a:p>
        </p:txBody>
      </p:sp>
      <p:sp>
        <p:nvSpPr>
          <p:cNvPr id="6" name="Footer Placeholder 5"/>
          <p:cNvSpPr>
            <a:spLocks noGrp="1"/>
          </p:cNvSpPr>
          <p:nvPr>
            <p:ph type="ftr" sz="quarter" idx="11"/>
          </p:nvPr>
        </p:nvSpPr>
        <p:spPr>
          <a:xfrm>
            <a:off x="4641448" y="5724835"/>
            <a:ext cx="3493664" cy="365125"/>
          </a:xfrm>
        </p:spPr>
        <p:txBody>
          <a:bodyPr>
            <a:normAutofit/>
          </a:bodyPr>
          <a:lstStyle/>
          <a:p>
            <a:r>
              <a:rPr lang="en-AU" smtClean="0"/>
              <a:t>So you want a garden in your school?</a:t>
            </a:r>
            <a:endParaRPr lang="en-AU"/>
          </a:p>
        </p:txBody>
      </p:sp>
      <p:sp>
        <p:nvSpPr>
          <p:cNvPr id="7" name="Slide Number Placeholder 6"/>
          <p:cNvSpPr>
            <a:spLocks noGrp="1"/>
          </p:cNvSpPr>
          <p:nvPr>
            <p:ph type="sldNum" sz="quarter" idx="12"/>
          </p:nvPr>
        </p:nvSpPr>
        <p:spPr/>
        <p:txBody>
          <a:bodyPr/>
          <a:lstStyle/>
          <a:p>
            <a:fld id="{A8B8AB2C-B9A3-4C5B-8C07-E4A0E32C10C1}" type="slidenum">
              <a:rPr lang="en-AU" smtClean="0"/>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AB904EFA-B1DF-4819-9692-9A285D4A2DCD}" type="datetime1">
              <a:rPr lang="en-AU" smtClean="0"/>
              <a:t>28/06/2011</a:t>
            </a:fld>
            <a:endParaRPr lang="en-AU"/>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r>
              <a:rPr lang="en-AU" smtClean="0"/>
              <a:t>So you want a garden in your school?</a:t>
            </a:r>
            <a:endParaRPr lang="en-AU"/>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A8B8AB2C-B9A3-4C5B-8C07-E4A0E32C10C1}" type="slidenum">
              <a:rPr lang="en-AU" smtClean="0"/>
              <a:t>‹#›</a:t>
            </a:fld>
            <a:endParaRPr lang="en-A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google.com.au/imgres?imgurl=http://spaceoflove.co.za/wp-content/uploads/2010/01/permaculture_darker.jpg&amp;imgrefurl=http://spaceoflove.co.za/permaculture-courses/&amp;usg=__7aa2yMmcr3b62CDHZLRMaByLZyE=&amp;h=634&amp;w=725&amp;sz=176&amp;hl=en&amp;start=44&amp;zoom=1&amp;tbnid=4Dm90pYbf7O1QM:&amp;tbnh=122&amp;tbnw=140&amp;ei=UmeeTcSZBYS-vgPoq_2PBQ&amp;prev=/images?q=permaculture+design&amp;um=1&amp;hl=en&amp;safe=active&amp;biw=1345&amp;bih=527&amp;tbm=isch&amp;um=1&amp;itbs=1"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google.com.au/imgres?imgurl=http://www.happyearth.com.au/storage/blog/2010/Happy%20Earth%20Garden%20Produce%20-%20June%202010.JPG?__SQUARESPACE_CACHEVERSION=1277013218607&amp;imgrefurl=http://www.happyearth.com.au/home/?currentPage=2&amp;usg=__LaP-2261HcenAjA95wrJsGNhAsw=&amp;h=506&amp;w=386&amp;sz=114&amp;hl=en&amp;start=26&amp;zoom=1&amp;tbnid=nXtC6cqRfWppaM:&amp;tbnh=131&amp;tbnw=100&amp;ei=QmGeTYGFBIf-vQPgmoSPBQ&amp;prev=/images?q=cringila+permaculture+garden&amp;um=1&amp;hl=en&amp;safe=active&amp;sa=G&amp;biw=1345&amp;bih=527&amp;tbm=isch&amp;um=1&amp;itbs=1"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SEMP/SEMP%20CPS%202011.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Action%20Plans/Cringila%20PS%20EE%20ACTION_PLAN_FOR_WARRAWONG_COS%202011.pdf" TargetMode="External"/><Relationship Id="rId13"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hyperlink" Target="Appendix%20SEMP%20CPS%202010/Live%20Life%20Well.doc" TargetMode="External"/><Relationship Id="rId2" Type="http://schemas.openxmlformats.org/officeDocument/2006/relationships/hyperlink" Target="Organic%20School%20gardens%20Book" TargetMode="External"/><Relationship Id="rId1" Type="http://schemas.openxmlformats.org/officeDocument/2006/relationships/slideLayout" Target="../slideLayouts/slideLayout6.xml"/><Relationship Id="rId6" Type="http://schemas.openxmlformats.org/officeDocument/2006/relationships/hyperlink" Target="Classroom/Units%20of%20work%20linked%20to%20Living%20Classroom2.pdf" TargetMode="External"/><Relationship Id="rId11" Type="http://schemas.openxmlformats.org/officeDocument/2006/relationships/image" Target="../media/image35.jpeg"/><Relationship Id="rId5" Type="http://schemas.openxmlformats.org/officeDocument/2006/relationships/image" Target="../media/image32.png"/><Relationship Id="rId15" Type="http://schemas.openxmlformats.org/officeDocument/2006/relationships/image" Target="../media/image37.jpeg"/><Relationship Id="rId10" Type="http://schemas.openxmlformats.org/officeDocument/2006/relationships/hyperlink" Target="Appendix%20SEMP%20CPS%202010/CPS%20EE%20Overview.pdf" TargetMode="External"/><Relationship Id="rId4" Type="http://schemas.openxmlformats.org/officeDocument/2006/relationships/hyperlink" Target="Classroom/Classroom%20Applicaton%20-%20The%20Living%20Classroom.pdf" TargetMode="External"/><Relationship Id="rId9" Type="http://schemas.openxmlformats.org/officeDocument/2006/relationships/image" Target="../media/image34.png"/><Relationship Id="rId14" Type="http://schemas.openxmlformats.org/officeDocument/2006/relationships/hyperlink" Target="Appendix%20SEMP%20CPS%202010/Crunch%20and%20Sip%20policy.docx"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18" Type="http://schemas.openxmlformats.org/officeDocument/2006/relationships/image" Target="../media/image55.jpe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9.jpeg"/><Relationship Id="rId17" Type="http://schemas.openxmlformats.org/officeDocument/2006/relationships/image" Target="../media/image54.jpeg"/><Relationship Id="rId2" Type="http://schemas.openxmlformats.org/officeDocument/2006/relationships/image" Target="../media/image39.jpeg"/><Relationship Id="rId16"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 Id="rId14" Type="http://schemas.openxmlformats.org/officeDocument/2006/relationships/image" Target="../media/image51.jpeg"/></Relationships>
</file>

<file path=ppt/slides/_rels/slide2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 Id="rId9" Type="http://schemas.openxmlformats.org/officeDocument/2006/relationships/image" Target="../media/image63.jpe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Business%20Plan/Permaculture%20Partners%20Business%20Plan%20May%202009.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70.gif"/><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hyperlink" Target="OHS%20Garden/1.%20Contents.doc" TargetMode="Externa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hyperlink" Target="24-6-11%20017%20Stephen%20Goodley.MP4" TargetMode="External"/><Relationship Id="rId7" Type="http://schemas.openxmlformats.org/officeDocument/2006/relationships/image" Target="../media/image76.jpe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png"/><Relationship Id="rId9" Type="http://schemas.openxmlformats.org/officeDocument/2006/relationships/image" Target="../media/image78.jpeg"/></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hyperlink" Target="http://foodfreedom.files.wordpress.com/2010/10/hennesy-nv-school-garden.jp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AU" dirty="0" smtClean="0"/>
              <a:t>So you want a garden in your school?</a:t>
            </a:r>
            <a:endParaRPr lang="en-AU" dirty="0"/>
          </a:p>
        </p:txBody>
      </p:sp>
      <p:sp>
        <p:nvSpPr>
          <p:cNvPr id="3" name="Subtitle 2"/>
          <p:cNvSpPr>
            <a:spLocks noGrp="1"/>
          </p:cNvSpPr>
          <p:nvPr>
            <p:ph type="subTitle" idx="1"/>
          </p:nvPr>
        </p:nvSpPr>
        <p:spPr/>
        <p:txBody>
          <a:bodyPr/>
          <a:lstStyle/>
          <a:p>
            <a:r>
              <a:rPr lang="en-AU" dirty="0" smtClean="0"/>
              <a:t>by</a:t>
            </a:r>
          </a:p>
          <a:p>
            <a:r>
              <a:rPr lang="en-AU" dirty="0" smtClean="0">
                <a:solidFill>
                  <a:schemeClr val="tx1"/>
                </a:solidFill>
              </a:rPr>
              <a:t>David Lamb</a:t>
            </a:r>
            <a:endParaRPr lang="en-AU" dirty="0">
              <a:solidFill>
                <a:schemeClr val="tx1"/>
              </a:solidFill>
            </a:endParaRPr>
          </a:p>
        </p:txBody>
      </p:sp>
    </p:spTree>
    <p:extLst>
      <p:ext uri="{BB962C8B-B14F-4D97-AF65-F5344CB8AC3E}">
        <p14:creationId xmlns:p14="http://schemas.microsoft.com/office/powerpoint/2010/main" val="387681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b="1" dirty="0"/>
              <a:t>Where do you want the garden to </a:t>
            </a:r>
            <a:r>
              <a:rPr lang="en-AU" b="1" dirty="0" smtClean="0"/>
              <a:t>be?</a:t>
            </a:r>
            <a:endParaRPr lang="en-AU" dirty="0"/>
          </a:p>
        </p:txBody>
      </p:sp>
      <p:sp>
        <p:nvSpPr>
          <p:cNvPr id="3" name="Content Placeholder 2"/>
          <p:cNvSpPr>
            <a:spLocks noGrp="1"/>
          </p:cNvSpPr>
          <p:nvPr>
            <p:ph idx="1"/>
          </p:nvPr>
        </p:nvSpPr>
        <p:spPr/>
        <p:txBody>
          <a:bodyPr/>
          <a:lstStyle/>
          <a:p>
            <a:pPr marL="68580" lvl="0" indent="0">
              <a:buNone/>
            </a:pPr>
            <a:endParaRPr lang="en-AU" dirty="0"/>
          </a:p>
          <a:p>
            <a:pPr lvl="0"/>
            <a:r>
              <a:rPr lang="en-AU" dirty="0"/>
              <a:t>The best site</a:t>
            </a:r>
          </a:p>
          <a:p>
            <a:pPr lvl="0"/>
            <a:r>
              <a:rPr lang="en-AU" dirty="0"/>
              <a:t>Weather aspects i.e. sun, wind, slope</a:t>
            </a:r>
          </a:p>
          <a:p>
            <a:pPr lvl="0"/>
            <a:r>
              <a:rPr lang="en-AU" dirty="0"/>
              <a:t>Aesthetics</a:t>
            </a:r>
          </a:p>
          <a:p>
            <a:pPr lvl="0"/>
            <a:r>
              <a:rPr lang="en-AU" dirty="0"/>
              <a:t>Practicalities</a:t>
            </a:r>
          </a:p>
          <a:p>
            <a:pPr lvl="0"/>
            <a:r>
              <a:rPr lang="en-AU" dirty="0"/>
              <a:t>Is it tokenistic or is it in a place where the whole school community can access it?</a:t>
            </a:r>
          </a:p>
          <a:p>
            <a:pPr marL="68580" indent="0">
              <a:buNone/>
            </a:pPr>
            <a:endParaRPr lang="en-AU" dirty="0"/>
          </a:p>
        </p:txBody>
      </p:sp>
      <p:sp>
        <p:nvSpPr>
          <p:cNvPr id="4" name="Footer Placeholder 3"/>
          <p:cNvSpPr>
            <a:spLocks noGrp="1"/>
          </p:cNvSpPr>
          <p:nvPr>
            <p:ph type="ftr" sz="quarter" idx="11"/>
          </p:nvPr>
        </p:nvSpPr>
        <p:spPr/>
        <p:txBody>
          <a:bodyPr/>
          <a:lstStyle/>
          <a:p>
            <a:r>
              <a:rPr lang="en-AU" smtClean="0"/>
              <a:t>So you want a garden in your school?</a:t>
            </a:r>
            <a:endParaRPr lang="en-AU"/>
          </a:p>
        </p:txBody>
      </p:sp>
      <p:pic>
        <p:nvPicPr>
          <p:cNvPr id="3074" name="Picture 2" descr="Permaculture_2_008[1] [5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4300" y="980728"/>
            <a:ext cx="19685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02232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484784"/>
            <a:ext cx="2448272" cy="2304256"/>
          </a:xfrm>
        </p:spPr>
        <p:txBody>
          <a:bodyPr>
            <a:normAutofit/>
          </a:bodyPr>
          <a:lstStyle/>
          <a:p>
            <a:r>
              <a:rPr lang="en-AU" sz="3600" b="1" dirty="0" smtClean="0">
                <a:solidFill>
                  <a:schemeClr val="tx1"/>
                </a:solidFill>
              </a:rPr>
              <a:t>Map of Cringila School</a:t>
            </a:r>
            <a:endParaRPr lang="en-AU" sz="3600" b="1" dirty="0">
              <a:solidFill>
                <a:schemeClr val="tx1"/>
              </a:solidFill>
            </a:endParaRPr>
          </a:p>
        </p:txBody>
      </p:sp>
      <p:sp>
        <p:nvSpPr>
          <p:cNvPr id="4" name="Footer Placeholder 3"/>
          <p:cNvSpPr>
            <a:spLocks noGrp="1"/>
          </p:cNvSpPr>
          <p:nvPr>
            <p:ph type="ftr" sz="quarter" idx="11"/>
          </p:nvPr>
        </p:nvSpPr>
        <p:spPr/>
        <p:txBody>
          <a:bodyPr/>
          <a:lstStyle/>
          <a:p>
            <a:r>
              <a:rPr lang="en-AU" smtClean="0"/>
              <a:t>So you want a garden in your school?</a:t>
            </a:r>
            <a:endParaRPr lang="en-AU"/>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8038" y="260647"/>
            <a:ext cx="4884322" cy="6405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5804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817160"/>
          </a:xfrm>
        </p:spPr>
        <p:txBody>
          <a:bodyPr>
            <a:normAutofit fontScale="90000"/>
          </a:bodyPr>
          <a:lstStyle/>
          <a:p>
            <a:pPr lvl="0"/>
            <a:r>
              <a:rPr lang="en-AU" dirty="0"/>
              <a:t/>
            </a:r>
            <a:br>
              <a:rPr lang="en-AU" dirty="0"/>
            </a:br>
            <a:r>
              <a:rPr lang="en-AU" b="1" dirty="0"/>
              <a:t>What design features would you like?</a:t>
            </a:r>
            <a:endParaRPr lang="en-AU" dirty="0"/>
          </a:p>
        </p:txBody>
      </p:sp>
      <p:sp>
        <p:nvSpPr>
          <p:cNvPr id="3" name="Content Placeholder 2"/>
          <p:cNvSpPr>
            <a:spLocks noGrp="1"/>
          </p:cNvSpPr>
          <p:nvPr>
            <p:ph idx="1"/>
          </p:nvPr>
        </p:nvSpPr>
        <p:spPr/>
        <p:txBody>
          <a:bodyPr>
            <a:normAutofit/>
          </a:bodyPr>
          <a:lstStyle/>
          <a:p>
            <a:pPr lvl="0"/>
            <a:r>
              <a:rPr lang="en-AU" dirty="0" smtClean="0"/>
              <a:t>Traditional </a:t>
            </a:r>
            <a:r>
              <a:rPr lang="en-AU" dirty="0"/>
              <a:t>rows</a:t>
            </a:r>
          </a:p>
          <a:p>
            <a:pPr lvl="0"/>
            <a:r>
              <a:rPr lang="en-AU" dirty="0"/>
              <a:t>Permaculture style</a:t>
            </a:r>
          </a:p>
          <a:p>
            <a:pPr lvl="0"/>
            <a:r>
              <a:rPr lang="en-AU" dirty="0"/>
              <a:t>Functional combination of the two</a:t>
            </a:r>
          </a:p>
          <a:p>
            <a:pPr lvl="0"/>
            <a:r>
              <a:rPr lang="en-AU" dirty="0"/>
              <a:t>Key hole</a:t>
            </a:r>
          </a:p>
          <a:p>
            <a:pPr lvl="0"/>
            <a:r>
              <a:rPr lang="en-AU" dirty="0"/>
              <a:t>Elongated lines</a:t>
            </a:r>
          </a:p>
          <a:p>
            <a:pPr lvl="0"/>
            <a:r>
              <a:rPr lang="en-AU" dirty="0"/>
              <a:t>The benefits of each</a:t>
            </a:r>
          </a:p>
          <a:p>
            <a:pPr lvl="0"/>
            <a:r>
              <a:rPr lang="en-AU" dirty="0"/>
              <a:t>Ongoing maintenance and sustainability coming through in the design</a:t>
            </a:r>
          </a:p>
          <a:p>
            <a:pPr marL="68580" indent="0">
              <a:buNone/>
            </a:pPr>
            <a:endParaRPr lang="en-AU" dirty="0"/>
          </a:p>
        </p:txBody>
      </p:sp>
      <p:sp>
        <p:nvSpPr>
          <p:cNvPr id="4" name="Footer Placeholder 3"/>
          <p:cNvSpPr>
            <a:spLocks noGrp="1"/>
          </p:cNvSpPr>
          <p:nvPr>
            <p:ph type="ftr" sz="quarter" idx="11"/>
          </p:nvPr>
        </p:nvSpPr>
        <p:spPr/>
        <p:txBody>
          <a:bodyPr/>
          <a:lstStyle/>
          <a:p>
            <a:r>
              <a:rPr lang="en-AU" smtClean="0"/>
              <a:t>So you want a garden in your school?</a:t>
            </a:r>
            <a:endParaRPr lang="en-AU"/>
          </a:p>
        </p:txBody>
      </p:sp>
      <p:pic>
        <p:nvPicPr>
          <p:cNvPr id="5" name="Picture 4" descr="http://t1.gstatic.com/images?q=tbn:ANd9GcTvTx7JA5qx-jiViby3uIzysLCUikgwvPo5Tx4motw-0tV8MgI8jrhjXViVhw">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6084168" y="1556792"/>
            <a:ext cx="1504950" cy="1318260"/>
          </a:xfrm>
          <a:prstGeom prst="rect">
            <a:avLst/>
          </a:prstGeom>
          <a:noFill/>
          <a:ln>
            <a:noFill/>
          </a:ln>
        </p:spPr>
      </p:pic>
    </p:spTree>
    <p:extLst>
      <p:ext uri="{BB962C8B-B14F-4D97-AF65-F5344CB8AC3E}">
        <p14:creationId xmlns:p14="http://schemas.microsoft.com/office/powerpoint/2010/main" val="16715529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AU" smtClean="0"/>
              <a:t>So you want a garden in your school?</a:t>
            </a:r>
            <a:endParaRPr lang="en-AU"/>
          </a:p>
        </p:txBody>
      </p:sp>
      <p:pic>
        <p:nvPicPr>
          <p:cNvPr id="5" name="Picture 2" descr="C:\Documents and Settings\AAron\Desktop\BLUESCOPE STEEL\Consultation process 1.jpg"/>
          <p:cNvPicPr>
            <a:picLocks noChangeAspect="1" noChangeArrowheads="1"/>
          </p:cNvPicPr>
          <p:nvPr/>
        </p:nvPicPr>
        <p:blipFill>
          <a:blip r:embed="rId2"/>
          <a:srcRect/>
          <a:stretch>
            <a:fillRect/>
          </a:stretch>
        </p:blipFill>
        <p:spPr bwMode="auto">
          <a:xfrm>
            <a:off x="210784" y="1484784"/>
            <a:ext cx="2802443" cy="2059017"/>
          </a:xfrm>
          <a:prstGeom prst="rect">
            <a:avLst/>
          </a:prstGeom>
          <a:noFill/>
        </p:spPr>
      </p:pic>
      <p:pic>
        <p:nvPicPr>
          <p:cNvPr id="6" name="Picture 2" descr="C:\Documents and Settings\AAron\Desktop\BLUESCOPE STEEL\CRINGILA DRAWINGS\USER SURVEY.jpg"/>
          <p:cNvPicPr>
            <a:picLocks noChangeAspect="1" noChangeArrowheads="1"/>
          </p:cNvPicPr>
          <p:nvPr/>
        </p:nvPicPr>
        <p:blipFill>
          <a:blip r:embed="rId3"/>
          <a:srcRect/>
          <a:stretch>
            <a:fillRect/>
          </a:stretch>
        </p:blipFill>
        <p:spPr bwMode="auto">
          <a:xfrm>
            <a:off x="3134108" y="1473560"/>
            <a:ext cx="2837217" cy="2063006"/>
          </a:xfrm>
          <a:prstGeom prst="rect">
            <a:avLst/>
          </a:prstGeom>
          <a:noFill/>
        </p:spPr>
      </p:pic>
      <p:pic>
        <p:nvPicPr>
          <p:cNvPr id="7" name="Picture 2" descr="C:\Documents and Settings\AAron\Desktop\BLUESCOPE STEEL\CRINGILA DRAWINGS\SITE ANALYSIS.jpg"/>
          <p:cNvPicPr>
            <a:picLocks noChangeAspect="1" noChangeArrowheads="1"/>
          </p:cNvPicPr>
          <p:nvPr/>
        </p:nvPicPr>
        <p:blipFill>
          <a:blip r:embed="rId4"/>
          <a:srcRect/>
          <a:stretch>
            <a:fillRect/>
          </a:stretch>
        </p:blipFill>
        <p:spPr bwMode="auto">
          <a:xfrm>
            <a:off x="6095225" y="1514631"/>
            <a:ext cx="2790555" cy="2029170"/>
          </a:xfrm>
          <a:prstGeom prst="rect">
            <a:avLst/>
          </a:prstGeom>
          <a:noFill/>
        </p:spPr>
      </p:pic>
      <p:pic>
        <p:nvPicPr>
          <p:cNvPr id="8" name="Picture 2" descr="C:\Documents and Settings\AAron\Desktop\BLUESCOPE STEEL\CRINGILA DRAWINGS\FUNCTIONAL ANAYSIS.jpg"/>
          <p:cNvPicPr>
            <a:picLocks noChangeAspect="1" noChangeArrowheads="1"/>
          </p:cNvPicPr>
          <p:nvPr/>
        </p:nvPicPr>
        <p:blipFill>
          <a:blip r:embed="rId5"/>
          <a:srcRect/>
          <a:stretch>
            <a:fillRect/>
          </a:stretch>
        </p:blipFill>
        <p:spPr bwMode="auto">
          <a:xfrm>
            <a:off x="201509" y="3643243"/>
            <a:ext cx="2802443" cy="2037160"/>
          </a:xfrm>
          <a:prstGeom prst="rect">
            <a:avLst/>
          </a:prstGeom>
          <a:noFill/>
        </p:spPr>
      </p:pic>
      <p:pic>
        <p:nvPicPr>
          <p:cNvPr id="9" name="Picture 2" descr="C:\Documents and Settings\AAron\Desktop\BLUESCOPE STEEL\CRINGILA DRAWINGS\CONCEPTUAL ANALYSIS.jpg"/>
          <p:cNvPicPr>
            <a:picLocks noChangeAspect="1" noChangeArrowheads="1"/>
          </p:cNvPicPr>
          <p:nvPr/>
        </p:nvPicPr>
        <p:blipFill>
          <a:blip r:embed="rId6"/>
          <a:srcRect/>
          <a:stretch>
            <a:fillRect/>
          </a:stretch>
        </p:blipFill>
        <p:spPr bwMode="auto">
          <a:xfrm>
            <a:off x="3131840" y="3670489"/>
            <a:ext cx="2801729" cy="2037160"/>
          </a:xfrm>
          <a:prstGeom prst="rect">
            <a:avLst/>
          </a:prstGeom>
          <a:noFill/>
        </p:spPr>
      </p:pic>
      <p:pic>
        <p:nvPicPr>
          <p:cNvPr id="10" name="Picture 2" descr="C:\Documents and Settings\AAron\Desktop\BLUESCOPE STEEL\CRINGILA DRAWINGS\CONCEPT DESIGN.jpg"/>
          <p:cNvPicPr>
            <a:picLocks noChangeAspect="1" noChangeArrowheads="1"/>
          </p:cNvPicPr>
          <p:nvPr/>
        </p:nvPicPr>
        <p:blipFill>
          <a:blip r:embed="rId7"/>
          <a:srcRect/>
          <a:stretch>
            <a:fillRect/>
          </a:stretch>
        </p:blipFill>
        <p:spPr bwMode="auto">
          <a:xfrm>
            <a:off x="6084168" y="3670489"/>
            <a:ext cx="2801612" cy="2037160"/>
          </a:xfrm>
          <a:prstGeom prst="rect">
            <a:avLst/>
          </a:prstGeom>
          <a:noFill/>
        </p:spPr>
      </p:pic>
      <p:sp>
        <p:nvSpPr>
          <p:cNvPr id="11" name="TextBox 10"/>
          <p:cNvSpPr txBox="1"/>
          <p:nvPr/>
        </p:nvSpPr>
        <p:spPr>
          <a:xfrm>
            <a:off x="827584" y="476672"/>
            <a:ext cx="7056784" cy="461665"/>
          </a:xfrm>
          <a:prstGeom prst="rect">
            <a:avLst/>
          </a:prstGeom>
          <a:noFill/>
        </p:spPr>
        <p:txBody>
          <a:bodyPr wrap="square" rtlCol="0">
            <a:spAutoFit/>
          </a:bodyPr>
          <a:lstStyle/>
          <a:p>
            <a:r>
              <a:rPr lang="en-AU" sz="2400" b="1" dirty="0" smtClean="0"/>
              <a:t>Some of the original planning documents</a:t>
            </a:r>
            <a:endParaRPr lang="en-AU" sz="2400" b="1" dirty="0"/>
          </a:p>
        </p:txBody>
      </p:sp>
    </p:spTree>
    <p:extLst>
      <p:ext uri="{BB962C8B-B14F-4D97-AF65-F5344CB8AC3E}">
        <p14:creationId xmlns:p14="http://schemas.microsoft.com/office/powerpoint/2010/main" val="28881010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03492" y="188640"/>
            <a:ext cx="7024744" cy="1143000"/>
          </a:xfrm>
        </p:spPr>
        <p:txBody>
          <a:bodyPr>
            <a:normAutofit fontScale="90000"/>
          </a:bodyPr>
          <a:lstStyle/>
          <a:p>
            <a:pPr algn="ctr"/>
            <a:r>
              <a:rPr lang="en-AU" sz="3600" b="1" dirty="0" smtClean="0">
                <a:solidFill>
                  <a:schemeClr val="tx1"/>
                </a:solidFill>
              </a:rPr>
              <a:t>Cringila PS </a:t>
            </a:r>
            <a:br>
              <a:rPr lang="en-AU" sz="3600" b="1" dirty="0" smtClean="0">
                <a:solidFill>
                  <a:schemeClr val="tx1"/>
                </a:solidFill>
              </a:rPr>
            </a:br>
            <a:r>
              <a:rPr lang="en-AU" sz="3600" b="1" dirty="0" smtClean="0">
                <a:solidFill>
                  <a:schemeClr val="tx1"/>
                </a:solidFill>
              </a:rPr>
              <a:t>Permaculture Garden design</a:t>
            </a:r>
            <a:endParaRPr lang="en-AU" sz="3600" b="1" dirty="0">
              <a:solidFill>
                <a:schemeClr val="tx1"/>
              </a:solidFill>
            </a:endParaRPr>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1"/>
          </p:nvPr>
        </p:nvSpPr>
        <p:spPr/>
        <p:txBody>
          <a:bodyPr/>
          <a:lstStyle/>
          <a:p>
            <a:r>
              <a:rPr lang="en-AU" smtClean="0"/>
              <a:t>So you want a garden in your school?</a:t>
            </a:r>
            <a:endParaRPr lang="en-AU"/>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556792"/>
            <a:ext cx="6324600"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1720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404664"/>
            <a:ext cx="7024744" cy="1143000"/>
          </a:xfrm>
        </p:spPr>
        <p:txBody>
          <a:bodyPr>
            <a:normAutofit fontScale="90000"/>
          </a:bodyPr>
          <a:lstStyle/>
          <a:p>
            <a:pPr algn="ctr"/>
            <a:r>
              <a:rPr lang="en-AU" sz="3100" b="1" dirty="0">
                <a:solidFill>
                  <a:schemeClr val="tx1"/>
                </a:solidFill>
              </a:rPr>
              <a:t>Port Kembla Public School Permaculture Garden Plan </a:t>
            </a:r>
            <a:r>
              <a:rPr lang="en-AU" dirty="0"/>
              <a:t/>
            </a:r>
            <a:br>
              <a:rPr lang="en-AU" dirty="0"/>
            </a:br>
            <a:endParaRPr lang="en-AU" dirty="0"/>
          </a:p>
        </p:txBody>
      </p:sp>
      <p:sp>
        <p:nvSpPr>
          <p:cNvPr id="4" name="Footer Placeholder 3"/>
          <p:cNvSpPr>
            <a:spLocks noGrp="1"/>
          </p:cNvSpPr>
          <p:nvPr>
            <p:ph type="ftr" sz="quarter" idx="11"/>
          </p:nvPr>
        </p:nvSpPr>
        <p:spPr/>
        <p:txBody>
          <a:bodyPr/>
          <a:lstStyle/>
          <a:p>
            <a:r>
              <a:rPr lang="en-AU" smtClean="0"/>
              <a:t>So you want a garden in your school?</a:t>
            </a:r>
            <a:endParaRPr lang="en-AU"/>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821974" y="-85669"/>
            <a:ext cx="5482032" cy="7758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40672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1319436"/>
            <a:ext cx="7024744" cy="1143000"/>
          </a:xfrm>
        </p:spPr>
        <p:txBody>
          <a:bodyPr>
            <a:normAutofit fontScale="90000"/>
          </a:bodyPr>
          <a:lstStyle/>
          <a:p>
            <a:pPr lvl="0"/>
            <a:r>
              <a:rPr lang="en-AU" b="1" dirty="0"/>
              <a:t>What is the garden primarily used for?</a:t>
            </a:r>
            <a:r>
              <a:rPr lang="en-AU" dirty="0"/>
              <a:t/>
            </a:r>
            <a:br>
              <a:rPr lang="en-AU" dirty="0"/>
            </a:br>
            <a:endParaRPr lang="en-AU" dirty="0"/>
          </a:p>
        </p:txBody>
      </p:sp>
      <p:sp>
        <p:nvSpPr>
          <p:cNvPr id="3" name="Content Placeholder 2"/>
          <p:cNvSpPr>
            <a:spLocks noGrp="1"/>
          </p:cNvSpPr>
          <p:nvPr>
            <p:ph idx="1"/>
          </p:nvPr>
        </p:nvSpPr>
        <p:spPr/>
        <p:txBody>
          <a:bodyPr>
            <a:normAutofit fontScale="92500" lnSpcReduction="10000"/>
          </a:bodyPr>
          <a:lstStyle/>
          <a:p>
            <a:pPr lvl="0"/>
            <a:r>
              <a:rPr lang="en-AU" dirty="0" smtClean="0"/>
              <a:t>Growing </a:t>
            </a:r>
            <a:r>
              <a:rPr lang="en-AU" dirty="0"/>
              <a:t>vegetables, which type (Asian, European, mixture)</a:t>
            </a:r>
          </a:p>
          <a:p>
            <a:pPr lvl="0"/>
            <a:r>
              <a:rPr lang="en-AU" dirty="0"/>
              <a:t>Plants that kids and community can work with in the future for cooking</a:t>
            </a:r>
          </a:p>
          <a:p>
            <a:pPr lvl="0"/>
            <a:r>
              <a:rPr lang="en-AU" dirty="0"/>
              <a:t>Natives</a:t>
            </a:r>
          </a:p>
          <a:p>
            <a:pPr lvl="0"/>
            <a:r>
              <a:rPr lang="en-AU" dirty="0"/>
              <a:t>Bush tucker</a:t>
            </a:r>
          </a:p>
          <a:p>
            <a:pPr lvl="0"/>
            <a:r>
              <a:rPr lang="en-AU" dirty="0"/>
              <a:t>Teaching kids</a:t>
            </a:r>
          </a:p>
          <a:p>
            <a:pPr lvl="0"/>
            <a:r>
              <a:rPr lang="en-AU" dirty="0"/>
              <a:t>Providing habitat</a:t>
            </a:r>
          </a:p>
          <a:p>
            <a:pPr lvl="0"/>
            <a:r>
              <a:rPr lang="en-AU" dirty="0"/>
              <a:t>Attracting bird life </a:t>
            </a:r>
            <a:r>
              <a:rPr lang="en-AU" dirty="0" err="1" smtClean="0"/>
              <a:t>etc</a:t>
            </a:r>
            <a:r>
              <a:rPr lang="en-AU" dirty="0" smtClean="0"/>
              <a:t> </a:t>
            </a:r>
            <a:endParaRPr lang="en-AU" dirty="0"/>
          </a:p>
          <a:p>
            <a:endParaRPr lang="en-AU" dirty="0"/>
          </a:p>
        </p:txBody>
      </p:sp>
      <p:sp>
        <p:nvSpPr>
          <p:cNvPr id="4" name="Footer Placeholder 3"/>
          <p:cNvSpPr>
            <a:spLocks noGrp="1"/>
          </p:cNvSpPr>
          <p:nvPr>
            <p:ph type="ftr" sz="quarter" idx="11"/>
          </p:nvPr>
        </p:nvSpPr>
        <p:spPr/>
        <p:txBody>
          <a:bodyPr/>
          <a:lstStyle/>
          <a:p>
            <a:r>
              <a:rPr lang="en-AU" smtClean="0"/>
              <a:t>So you want a garden in your school?</a:t>
            </a:r>
            <a:endParaRPr lang="en-AU"/>
          </a:p>
        </p:txBody>
      </p:sp>
      <p:pic>
        <p:nvPicPr>
          <p:cNvPr id="5" name="Picture 4" descr="http://t2.gstatic.com/images?q=tbn:ANd9GcQ6y-C_VxpsL36SxxaeFnLwp3z_GDILcaqquqUq3FdszY5PGjYYfvWIIiU">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5959311" y="3717032"/>
            <a:ext cx="1276985" cy="1676400"/>
          </a:xfrm>
          <a:prstGeom prst="rect">
            <a:avLst/>
          </a:prstGeom>
          <a:noFill/>
          <a:ln>
            <a:noFill/>
          </a:ln>
        </p:spPr>
      </p:pic>
    </p:spTree>
    <p:extLst>
      <p:ext uri="{BB962C8B-B14F-4D97-AF65-F5344CB8AC3E}">
        <p14:creationId xmlns:p14="http://schemas.microsoft.com/office/powerpoint/2010/main" val="35514616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332656"/>
            <a:ext cx="4253025"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AU" smtClean="0"/>
              <a:t>So you want a garden in your school?</a:t>
            </a:r>
            <a:endParaRPr lang="en-AU"/>
          </a:p>
        </p:txBody>
      </p:sp>
    </p:spTree>
    <p:extLst>
      <p:ext uri="{BB962C8B-B14F-4D97-AF65-F5344CB8AC3E}">
        <p14:creationId xmlns:p14="http://schemas.microsoft.com/office/powerpoint/2010/main" val="10731786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AU" b="1" dirty="0"/>
              <a:t>How will we utilise the garden?</a:t>
            </a:r>
            <a:r>
              <a:rPr lang="en-AU" dirty="0"/>
              <a:t/>
            </a:r>
            <a:br>
              <a:rPr lang="en-AU" dirty="0"/>
            </a:br>
            <a:endParaRPr lang="en-AU" dirty="0"/>
          </a:p>
        </p:txBody>
      </p:sp>
      <p:sp>
        <p:nvSpPr>
          <p:cNvPr id="3" name="Content Placeholder 2"/>
          <p:cNvSpPr>
            <a:spLocks noGrp="1"/>
          </p:cNvSpPr>
          <p:nvPr>
            <p:ph idx="1"/>
          </p:nvPr>
        </p:nvSpPr>
        <p:spPr>
          <a:xfrm>
            <a:off x="1115616" y="1916832"/>
            <a:ext cx="6777317" cy="3508977"/>
          </a:xfrm>
        </p:spPr>
        <p:txBody>
          <a:bodyPr>
            <a:normAutofit lnSpcReduction="10000"/>
          </a:bodyPr>
          <a:lstStyle/>
          <a:p>
            <a:pPr lvl="0"/>
            <a:r>
              <a:rPr lang="en-AU" dirty="0" smtClean="0"/>
              <a:t>Garden </a:t>
            </a:r>
            <a:r>
              <a:rPr lang="en-AU" dirty="0"/>
              <a:t>ambassadors as per schools in the Warrawong Community of Schools</a:t>
            </a:r>
          </a:p>
          <a:p>
            <a:pPr lvl="0"/>
            <a:r>
              <a:rPr lang="en-AU" dirty="0"/>
              <a:t>Other methods (successes and failures of these techniques trialled by other schools)</a:t>
            </a:r>
          </a:p>
          <a:p>
            <a:pPr lvl="0"/>
            <a:r>
              <a:rPr lang="en-AU" dirty="0"/>
              <a:t>A hands on learning space where targeted lessons can occur but also the opportunity to link aspects of the curriculum and/or different Key Learning areas to the garden experience</a:t>
            </a:r>
          </a:p>
          <a:p>
            <a:endParaRPr lang="en-AU" dirty="0"/>
          </a:p>
        </p:txBody>
      </p:sp>
      <p:sp>
        <p:nvSpPr>
          <p:cNvPr id="4" name="Footer Placeholder 3"/>
          <p:cNvSpPr>
            <a:spLocks noGrp="1"/>
          </p:cNvSpPr>
          <p:nvPr>
            <p:ph type="ftr" sz="quarter" idx="11"/>
          </p:nvPr>
        </p:nvSpPr>
        <p:spPr/>
        <p:txBody>
          <a:bodyPr/>
          <a:lstStyle/>
          <a:p>
            <a:r>
              <a:rPr lang="en-AU" smtClean="0"/>
              <a:t>So you want a garden in your school?</a:t>
            </a:r>
            <a:endParaRPr lang="en-AU"/>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5229200"/>
            <a:ext cx="3841800" cy="115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0135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AU" smtClean="0"/>
              <a:t>So you want a garden in your school?</a:t>
            </a:r>
            <a:endParaRPr lang="en-AU"/>
          </a:p>
        </p:txBody>
      </p:sp>
      <p:pic>
        <p:nvPicPr>
          <p:cNvPr id="1026" name="Picture 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 y="526053"/>
            <a:ext cx="9145016" cy="10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4"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916832"/>
            <a:ext cx="3024336" cy="1221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a:hlinkClick r:id="rId6" action="ppaction://hlinkfi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2360" y="1884388"/>
            <a:ext cx="1019139" cy="2445934"/>
          </a:xfrm>
          <a:prstGeom prst="rect">
            <a:avLst/>
          </a:prstGeom>
          <a:solidFill>
            <a:schemeClr val="bg2">
              <a:lumMod val="50000"/>
            </a:schemeClr>
          </a:solidFill>
          <a:ln>
            <a:noFill/>
          </a:ln>
          <a:effectLst/>
        </p:spPr>
      </p:pic>
      <p:pic>
        <p:nvPicPr>
          <p:cNvPr id="1030" name="Picture 1" descr="Description: C:\Documents and Settings\Administrator\Desktop\Permaculture Partners.bmp">
            <a:hlinkClick r:id="rId8" action="ppaction://hlinkfile"/>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95358" y="3906912"/>
            <a:ext cx="2085960" cy="157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allianceseeds.com.au/images/D1122153655.jpg">
            <a:hlinkClick r:id="rId10" action="ppaction://hlinkfile"/>
          </p:cNvPr>
          <p:cNvPicPr/>
          <p:nvPr/>
        </p:nvPicPr>
        <p:blipFill>
          <a:blip r:embed="rId11">
            <a:extLst>
              <a:ext uri="{28A0092B-C50C-407E-A947-70E740481C1C}">
                <a14:useLocalDpi xmlns:a14="http://schemas.microsoft.com/office/drawing/2010/main" val="0"/>
              </a:ext>
            </a:extLst>
          </a:blip>
          <a:srcRect/>
          <a:stretch>
            <a:fillRect/>
          </a:stretch>
        </p:blipFill>
        <p:spPr bwMode="auto">
          <a:xfrm>
            <a:off x="2411760" y="4834086"/>
            <a:ext cx="1133475" cy="1619250"/>
          </a:xfrm>
          <a:prstGeom prst="rect">
            <a:avLst/>
          </a:prstGeom>
          <a:noFill/>
          <a:ln>
            <a:noFill/>
          </a:ln>
        </p:spPr>
      </p:pic>
      <p:pic>
        <p:nvPicPr>
          <p:cNvPr id="6146" name="Picture 2" descr="livelife">
            <a:hlinkClick r:id="rId12" action="ppaction://hlinkfile"/>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520" y="3361857"/>
            <a:ext cx="4977461"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http://www.fruitnvegweek.health.wa.gov.au/images/crunch&amp;sip.jpg">
            <a:hlinkClick r:id="rId14" action="ppaction://hlinkfile"/>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35913" y="1809173"/>
            <a:ext cx="1718890" cy="1437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0375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Content</a:t>
            </a:r>
            <a:br>
              <a:rPr lang="en-AU" dirty="0" smtClean="0"/>
            </a:br>
            <a:endParaRPr lang="en-AU" dirty="0"/>
          </a:p>
        </p:txBody>
      </p:sp>
      <p:sp>
        <p:nvSpPr>
          <p:cNvPr id="3" name="Content Placeholder 2"/>
          <p:cNvSpPr>
            <a:spLocks noGrp="1"/>
          </p:cNvSpPr>
          <p:nvPr>
            <p:ph idx="1"/>
          </p:nvPr>
        </p:nvSpPr>
        <p:spPr>
          <a:xfrm>
            <a:off x="971600" y="2420888"/>
            <a:ext cx="7416824" cy="2689524"/>
          </a:xfrm>
          <a:ln>
            <a:solidFill>
              <a:schemeClr val="bg2">
                <a:lumMod val="75000"/>
              </a:schemeClr>
            </a:solidFill>
          </a:ln>
        </p:spPr>
        <p:txBody>
          <a:bodyPr>
            <a:normAutofit fontScale="77500" lnSpcReduction="20000"/>
          </a:bodyPr>
          <a:lstStyle/>
          <a:p>
            <a:pPr marL="68580" indent="0" algn="ctr">
              <a:buNone/>
            </a:pPr>
            <a:r>
              <a:rPr lang="en-AU" b="1" dirty="0" smtClean="0"/>
              <a:t>Introduction</a:t>
            </a:r>
          </a:p>
          <a:p>
            <a:pPr marL="68580" indent="0" algn="ctr">
              <a:buNone/>
            </a:pPr>
            <a:r>
              <a:rPr lang="en-AU" b="1" dirty="0"/>
              <a:t>Where do you want the garden to be</a:t>
            </a:r>
            <a:r>
              <a:rPr lang="en-AU" b="1" dirty="0" smtClean="0"/>
              <a:t>?</a:t>
            </a:r>
          </a:p>
          <a:p>
            <a:pPr marL="68580" indent="0" algn="ctr">
              <a:buNone/>
            </a:pPr>
            <a:r>
              <a:rPr lang="en-AU" b="1" dirty="0"/>
              <a:t>What design features would you like</a:t>
            </a:r>
            <a:r>
              <a:rPr lang="en-AU" b="1" dirty="0" smtClean="0"/>
              <a:t>?</a:t>
            </a:r>
          </a:p>
          <a:p>
            <a:pPr marL="68580" indent="0" algn="ctr">
              <a:buNone/>
            </a:pPr>
            <a:r>
              <a:rPr lang="en-AU" b="1" dirty="0"/>
              <a:t>What is the garden primarily used for</a:t>
            </a:r>
            <a:r>
              <a:rPr lang="en-AU" b="1" dirty="0" smtClean="0"/>
              <a:t>?</a:t>
            </a:r>
          </a:p>
          <a:p>
            <a:pPr marL="68580" indent="0" algn="ctr">
              <a:buNone/>
            </a:pPr>
            <a:r>
              <a:rPr lang="en-AU" b="1" dirty="0"/>
              <a:t>How will we utilise the garden</a:t>
            </a:r>
            <a:r>
              <a:rPr lang="en-AU" b="1" dirty="0" smtClean="0"/>
              <a:t>?</a:t>
            </a:r>
          </a:p>
          <a:p>
            <a:pPr marL="68580" indent="0" algn="ctr">
              <a:buNone/>
            </a:pPr>
            <a:r>
              <a:rPr lang="en-AU" b="1" dirty="0"/>
              <a:t>Who is going to be part of the beginning process </a:t>
            </a:r>
            <a:r>
              <a:rPr lang="en-AU" b="1" dirty="0" smtClean="0"/>
              <a:t>?</a:t>
            </a:r>
          </a:p>
          <a:p>
            <a:pPr marL="68580" indent="0" algn="ctr">
              <a:buNone/>
            </a:pPr>
            <a:r>
              <a:rPr lang="en-AU" b="1" dirty="0"/>
              <a:t>Who can support us</a:t>
            </a:r>
            <a:r>
              <a:rPr lang="en-AU" b="1" dirty="0" smtClean="0"/>
              <a:t>?</a:t>
            </a:r>
          </a:p>
          <a:p>
            <a:pPr marL="68580" indent="0" algn="ctr">
              <a:buNone/>
            </a:pPr>
            <a:r>
              <a:rPr lang="en-AU" b="1" dirty="0" smtClean="0"/>
              <a:t>Other considerations</a:t>
            </a:r>
          </a:p>
          <a:p>
            <a:pPr marL="68580" indent="0" algn="ctr">
              <a:buNone/>
            </a:pPr>
            <a:r>
              <a:rPr lang="en-AU" b="1" dirty="0" smtClean="0"/>
              <a:t>Reality check</a:t>
            </a:r>
          </a:p>
          <a:p>
            <a:pPr marL="68580" indent="0">
              <a:buNone/>
            </a:pPr>
            <a:endParaRPr lang="en-AU" b="1" dirty="0" smtClean="0"/>
          </a:p>
          <a:p>
            <a:pPr marL="68580" indent="0">
              <a:buNone/>
            </a:pPr>
            <a:endParaRPr lang="en-AU" b="1" dirty="0" smtClean="0"/>
          </a:p>
        </p:txBody>
      </p:sp>
      <p:sp>
        <p:nvSpPr>
          <p:cNvPr id="4" name="Footer Placeholder 3"/>
          <p:cNvSpPr>
            <a:spLocks noGrp="1"/>
          </p:cNvSpPr>
          <p:nvPr>
            <p:ph type="ftr" sz="quarter" idx="11"/>
          </p:nvPr>
        </p:nvSpPr>
        <p:spPr/>
        <p:txBody>
          <a:bodyPr/>
          <a:lstStyle/>
          <a:p>
            <a:r>
              <a:rPr lang="en-AU" dirty="0" smtClean="0"/>
              <a:t>So you want a garden in your school?</a:t>
            </a:r>
            <a:endParaRPr lang="en-AU"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836712"/>
            <a:ext cx="1809576" cy="1275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53099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1484784"/>
            <a:ext cx="7024744" cy="1143000"/>
          </a:xfrm>
        </p:spPr>
        <p:txBody>
          <a:bodyPr>
            <a:normAutofit fontScale="90000"/>
          </a:bodyPr>
          <a:lstStyle/>
          <a:p>
            <a:pPr lvl="0"/>
            <a:r>
              <a:rPr lang="en-AU" b="1" dirty="0"/>
              <a:t>Who is going to be part of the beginning process ?</a:t>
            </a:r>
            <a:r>
              <a:rPr lang="en-AU" dirty="0"/>
              <a:t/>
            </a:r>
            <a:br>
              <a:rPr lang="en-AU" dirty="0"/>
            </a:br>
            <a:endParaRPr lang="en-AU" dirty="0"/>
          </a:p>
        </p:txBody>
      </p:sp>
      <p:sp>
        <p:nvSpPr>
          <p:cNvPr id="3" name="Content Placeholder 2"/>
          <p:cNvSpPr>
            <a:spLocks noGrp="1"/>
          </p:cNvSpPr>
          <p:nvPr>
            <p:ph idx="1"/>
          </p:nvPr>
        </p:nvSpPr>
        <p:spPr/>
        <p:txBody>
          <a:bodyPr/>
          <a:lstStyle/>
          <a:p>
            <a:pPr lvl="0"/>
            <a:r>
              <a:rPr lang="en-AU" dirty="0"/>
              <a:t>General assistant</a:t>
            </a:r>
          </a:p>
          <a:p>
            <a:pPr lvl="0"/>
            <a:r>
              <a:rPr lang="en-AU" dirty="0"/>
              <a:t>All teachers or one point of contact</a:t>
            </a:r>
          </a:p>
          <a:p>
            <a:pPr lvl="0"/>
            <a:r>
              <a:rPr lang="en-AU" dirty="0"/>
              <a:t>Which kids</a:t>
            </a:r>
          </a:p>
          <a:p>
            <a:pPr lvl="0"/>
            <a:r>
              <a:rPr lang="en-AU" dirty="0"/>
              <a:t>Can the community get involved?</a:t>
            </a:r>
          </a:p>
          <a:p>
            <a:pPr lvl="0"/>
            <a:r>
              <a:rPr lang="en-AU" dirty="0"/>
              <a:t>Local businesses</a:t>
            </a:r>
          </a:p>
          <a:p>
            <a:endParaRPr lang="en-AU" dirty="0"/>
          </a:p>
        </p:txBody>
      </p:sp>
      <p:sp>
        <p:nvSpPr>
          <p:cNvPr id="4" name="Footer Placeholder 3"/>
          <p:cNvSpPr>
            <a:spLocks noGrp="1"/>
          </p:cNvSpPr>
          <p:nvPr>
            <p:ph type="ftr" sz="quarter" idx="11"/>
          </p:nvPr>
        </p:nvSpPr>
        <p:spPr/>
        <p:txBody>
          <a:bodyPr/>
          <a:lstStyle/>
          <a:p>
            <a:r>
              <a:rPr lang="en-AU" smtClean="0"/>
              <a:t>So you want a garden in your school?</a:t>
            </a:r>
            <a:endParaRPr lang="en-AU"/>
          </a:p>
        </p:txBody>
      </p:sp>
      <p:pic>
        <p:nvPicPr>
          <p:cNvPr id="6" name="Picture 5" descr="Jennie G 30-6-09 03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4293096"/>
            <a:ext cx="1938655" cy="1400175"/>
          </a:xfrm>
          <a:prstGeom prst="rect">
            <a:avLst/>
          </a:prstGeom>
          <a:noFill/>
          <a:ln>
            <a:noFill/>
          </a:ln>
        </p:spPr>
      </p:pic>
    </p:spTree>
    <p:extLst>
      <p:ext uri="{BB962C8B-B14F-4D97-AF65-F5344CB8AC3E}">
        <p14:creationId xmlns:p14="http://schemas.microsoft.com/office/powerpoint/2010/main" val="3152006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AU" smtClean="0"/>
              <a:t>So you want a garden in your school?</a:t>
            </a:r>
            <a:endParaRPr lang="en-AU"/>
          </a:p>
        </p:txBody>
      </p:sp>
      <p:pic>
        <p:nvPicPr>
          <p:cNvPr id="4098" name="Picture 2" descr="C:\Users\Administrator\Pictures\logo\bluscope logo .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87" y="199107"/>
            <a:ext cx="1790700" cy="141922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ministrator\Pictures\logo\bunnings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3776" y="199107"/>
            <a:ext cx="2904974" cy="7096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Administrator\Pictures\logo\cba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2488" y="1038658"/>
            <a:ext cx="1333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Administrator\Pictures\logo\dean-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8919" y="1860524"/>
            <a:ext cx="1962150" cy="8001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Administrator\Pictures\logo\green corps 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7289" y="2890405"/>
            <a:ext cx="26289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Administrator\Pictures\logo\harsco 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6263" y="1372033"/>
            <a:ext cx="3343275" cy="6191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Administrator\Pictures\logo\port corp 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2665" y="5013176"/>
            <a:ext cx="2827312" cy="70485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C:\Users\Administrator\Pictures\logo\serco lo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35141" y="199107"/>
            <a:ext cx="994768" cy="99476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Users\Administrator\Pictures\logo\soilco logo.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7317708" y="3180934"/>
            <a:ext cx="958936" cy="2175148"/>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C:\Users\Administrator\Pictures\logo\swire log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1287" y="1991158"/>
            <a:ext cx="2392414" cy="53883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C:\Users\Administrator\Pictures\logo\WCC logo.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86069" y="94332"/>
            <a:ext cx="1905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www.auroraexpeditions.com.au/images/uploads/cva_with_map.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23928" y="2260574"/>
            <a:ext cx="2145836" cy="909253"/>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IMG_2488 [50%] [5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1286" y="2890404"/>
            <a:ext cx="3134569" cy="208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41286" y="4563310"/>
            <a:ext cx="2918546" cy="307777"/>
          </a:xfrm>
          <a:prstGeom prst="rect">
            <a:avLst/>
          </a:prstGeom>
        </p:spPr>
        <p:txBody>
          <a:bodyPr wrap="square">
            <a:spAutoFit/>
          </a:bodyPr>
          <a:lstStyle/>
          <a:p>
            <a:pPr lvl="0"/>
            <a:r>
              <a:rPr lang="en-AU" sz="1400" b="1" dirty="0">
                <a:solidFill>
                  <a:prstClr val="white"/>
                </a:solidFill>
              </a:rPr>
              <a:t>Brett </a:t>
            </a:r>
            <a:r>
              <a:rPr lang="en-AU" sz="1400" b="1" dirty="0" smtClean="0">
                <a:solidFill>
                  <a:prstClr val="white"/>
                </a:solidFill>
              </a:rPr>
              <a:t>the GA </a:t>
            </a:r>
            <a:r>
              <a:rPr lang="en-AU" sz="1400" b="1" dirty="0">
                <a:solidFill>
                  <a:prstClr val="white"/>
                </a:solidFill>
              </a:rPr>
              <a:t>@ Cringila PS</a:t>
            </a:r>
          </a:p>
        </p:txBody>
      </p:sp>
      <p:pic>
        <p:nvPicPr>
          <p:cNvPr id="4113" name="Picture 17" descr="http://www.nln.org.au/files/nsw.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55988" y="3420310"/>
            <a:ext cx="11620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4115" name="Picture 19" descr="http://www.friendsofthekoala.org/fok/files/images/NSW%20Environmental%20Trust.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75805" y="3837090"/>
            <a:ext cx="1877738" cy="928398"/>
          </a:xfrm>
          <a:prstGeom prst="rect">
            <a:avLst/>
          </a:prstGeom>
          <a:noFill/>
          <a:extLst>
            <a:ext uri="{909E8E84-426E-40DD-AFC4-6F175D3DCCD1}">
              <a14:hiddenFill xmlns:a14="http://schemas.microsoft.com/office/drawing/2010/main">
                <a:solidFill>
                  <a:srgbClr val="FFFFFF"/>
                </a:solidFill>
              </a14:hiddenFill>
            </a:ext>
          </a:extLst>
        </p:spPr>
      </p:pic>
      <p:pic>
        <p:nvPicPr>
          <p:cNvPr id="4117" name="Picture 21" descr="http://eureka.australianmuseum.net.au/images/eurekaSponsor/logo/Office-of-EandH.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1809" y="5365601"/>
            <a:ext cx="1950679" cy="767267"/>
          </a:xfrm>
          <a:prstGeom prst="rect">
            <a:avLst/>
          </a:prstGeom>
          <a:noFill/>
          <a:extLst>
            <a:ext uri="{909E8E84-426E-40DD-AFC4-6F175D3DCCD1}">
              <a14:hiddenFill xmlns:a14="http://schemas.microsoft.com/office/drawing/2010/main">
                <a:solidFill>
                  <a:srgbClr val="FFFFFF"/>
                </a:solidFill>
              </a14:hiddenFill>
            </a:ext>
          </a:extLst>
        </p:spPr>
      </p:pic>
      <p:pic>
        <p:nvPicPr>
          <p:cNvPr id="4121" name="Picture 25" descr="http://www.parracity.nsw.gov.au/__data/assets/image/0008/69875/nsw_eccw.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455988" y="5013176"/>
            <a:ext cx="2238375"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934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AU" b="1" dirty="0"/>
              <a:t>Who can support us?</a:t>
            </a:r>
            <a:r>
              <a:rPr lang="en-AU" dirty="0"/>
              <a:t/>
            </a:r>
            <a:br>
              <a:rPr lang="en-AU" dirty="0"/>
            </a:br>
            <a:endParaRPr lang="en-AU" dirty="0"/>
          </a:p>
        </p:txBody>
      </p:sp>
      <p:sp>
        <p:nvSpPr>
          <p:cNvPr id="3" name="Content Placeholder 2"/>
          <p:cNvSpPr>
            <a:spLocks noGrp="1"/>
          </p:cNvSpPr>
          <p:nvPr>
            <p:ph idx="1"/>
          </p:nvPr>
        </p:nvSpPr>
        <p:spPr>
          <a:xfrm>
            <a:off x="1043608" y="1772816"/>
            <a:ext cx="6777317" cy="3508977"/>
          </a:xfrm>
        </p:spPr>
        <p:txBody>
          <a:bodyPr>
            <a:normAutofit lnSpcReduction="10000"/>
          </a:bodyPr>
          <a:lstStyle/>
          <a:p>
            <a:pPr lvl="0"/>
            <a:r>
              <a:rPr lang="en-AU" dirty="0"/>
              <a:t>Warrawong Community of Schools Permaculture Partners network</a:t>
            </a:r>
          </a:p>
          <a:p>
            <a:pPr lvl="0"/>
            <a:r>
              <a:rPr lang="en-AU" dirty="0"/>
              <a:t>Other schools who have already started a similar program</a:t>
            </a:r>
          </a:p>
          <a:p>
            <a:pPr lvl="0"/>
            <a:r>
              <a:rPr lang="en-AU" dirty="0"/>
              <a:t>Community groups who you can work with collaboratively (</a:t>
            </a:r>
            <a:r>
              <a:rPr lang="en-AU" dirty="0" err="1"/>
              <a:t>Landcare</a:t>
            </a:r>
            <a:r>
              <a:rPr lang="en-AU" dirty="0"/>
              <a:t>, Conservation Volunteers, Green Corp)</a:t>
            </a:r>
          </a:p>
          <a:p>
            <a:pPr lvl="0"/>
            <a:r>
              <a:rPr lang="en-AU" dirty="0"/>
              <a:t>Sustainability NSW, Environmental Trust, State and Federal Government Agencies. </a:t>
            </a:r>
          </a:p>
          <a:p>
            <a:endParaRPr lang="en-AU" dirty="0"/>
          </a:p>
        </p:txBody>
      </p:sp>
      <p:sp>
        <p:nvSpPr>
          <p:cNvPr id="4" name="Footer Placeholder 3"/>
          <p:cNvSpPr>
            <a:spLocks noGrp="1"/>
          </p:cNvSpPr>
          <p:nvPr>
            <p:ph type="ftr" sz="quarter" idx="11"/>
          </p:nvPr>
        </p:nvSpPr>
        <p:spPr/>
        <p:txBody>
          <a:bodyPr/>
          <a:lstStyle/>
          <a:p>
            <a:r>
              <a:rPr lang="en-AU" smtClean="0"/>
              <a:t>So you want a garden in your school?</a:t>
            </a:r>
            <a:endParaRPr lang="en-AU"/>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403648" y="5013176"/>
            <a:ext cx="6010275" cy="876300"/>
          </a:xfrm>
          <a:prstGeom prst="rect">
            <a:avLst/>
          </a:prstGeom>
          <a:noFill/>
          <a:ln>
            <a:noFill/>
          </a:ln>
        </p:spPr>
      </p:pic>
      <p:pic>
        <p:nvPicPr>
          <p:cNvPr id="5122" name="Picture 2" descr="C:\Users\Administrator\Pictures\logo\CPS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4777" y="764704"/>
            <a:ext cx="493490" cy="62697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istrator\Pictures\logo\KPS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2251" y="1391679"/>
            <a:ext cx="533400" cy="6191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Administrator\Pictures\logo\LHPS 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2523" y="2132856"/>
            <a:ext cx="5334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Administrator\Pictures\logo\PKPS 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4423" y="2805789"/>
            <a:ext cx="6096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Administrator\Pictures\logo\WHS 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5935" y="3517261"/>
            <a:ext cx="533400" cy="523875"/>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Users\Administrator\Pictures\logo\WPS 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34473" y="4077072"/>
            <a:ext cx="800100" cy="48577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Administrator\Pictures\logo\pp 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75827" y="4726492"/>
            <a:ext cx="658853" cy="1128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8479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AU" smtClean="0"/>
              <a:t>So you want a garden in your school?</a:t>
            </a:r>
            <a:endParaRPr lang="en-AU"/>
          </a:p>
        </p:txBody>
      </p:sp>
      <p:pic>
        <p:nvPicPr>
          <p:cNvPr id="5" name="Picture 3">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2436" y="332656"/>
            <a:ext cx="4183779" cy="554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02478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88640"/>
            <a:ext cx="7024744" cy="1143000"/>
          </a:xfrm>
        </p:spPr>
        <p:txBody>
          <a:bodyPr/>
          <a:lstStyle/>
          <a:p>
            <a:r>
              <a:rPr lang="en-AU" b="1" dirty="0" smtClean="0">
                <a:solidFill>
                  <a:schemeClr val="tx1"/>
                </a:solidFill>
              </a:rPr>
              <a:t>Other considerations</a:t>
            </a:r>
            <a:endParaRPr lang="en-AU" b="1" dirty="0">
              <a:solidFill>
                <a:schemeClr val="tx1"/>
              </a:solidFill>
            </a:endParaRPr>
          </a:p>
        </p:txBody>
      </p:sp>
      <p:sp>
        <p:nvSpPr>
          <p:cNvPr id="4" name="Footer Placeholder 3"/>
          <p:cNvSpPr>
            <a:spLocks noGrp="1"/>
          </p:cNvSpPr>
          <p:nvPr>
            <p:ph type="ftr" sz="quarter" idx="11"/>
          </p:nvPr>
        </p:nvSpPr>
        <p:spPr/>
        <p:txBody>
          <a:bodyPr/>
          <a:lstStyle/>
          <a:p>
            <a:r>
              <a:rPr lang="en-AU" smtClean="0"/>
              <a:t>So you want a garden in your school?</a:t>
            </a:r>
            <a:endParaRPr lang="en-AU"/>
          </a:p>
        </p:txBody>
      </p:sp>
      <p:pic>
        <p:nvPicPr>
          <p:cNvPr id="7170" name="Picture 2" descr="http://zephyr.cit.act.edu.au/toolboxes/electrotech_12.04/toolbox1204/resources/02ohs/02fundamentals/images/ohs_act_1.jpg">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901109"/>
            <a:ext cx="4351678" cy="312185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ohsplan.com.au/blog/wp-content/uploads/2010/07/ohs.ht5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1230" y="2465186"/>
            <a:ext cx="755289" cy="56646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www.manmonthly.com.au/getattachment/80a8b20b-2203-4f5e-8780-4de5de22a5db/OHS-a-priority-for-staff-but-telling-managers-isn.aspx?maxsidesize=3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1229" y="3031653"/>
            <a:ext cx="755288" cy="80812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afetyconcepts.com.au/wp-content/uploads/2009/04/focusing-on-ohs-300x22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1230" y="1898719"/>
            <a:ext cx="755289" cy="566467"/>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www.glogster.com/media/5/31/48/89/3148891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65722" y="3842169"/>
            <a:ext cx="1180796" cy="11807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2.bp.blogspot.com/_2sH3km3krgw/TPCKcD0OtFI/AAAAAAAAALQ/8gJxaMD3UDU/s1600/time-flies.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44208" y="1412776"/>
            <a:ext cx="2256406" cy="17174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tayviolation.typepad.com/chucknewton/images/2008/04/17/money_bags.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73412" y="3360051"/>
            <a:ext cx="1597998" cy="2194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459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692696"/>
            <a:ext cx="7024744" cy="1143000"/>
          </a:xfrm>
        </p:spPr>
        <p:txBody>
          <a:bodyPr/>
          <a:lstStyle/>
          <a:p>
            <a:r>
              <a:rPr lang="en-AU" b="1" dirty="0" smtClean="0">
                <a:solidFill>
                  <a:schemeClr val="tx1"/>
                </a:solidFill>
              </a:rPr>
              <a:t>Celebrate your successes</a:t>
            </a:r>
            <a:endParaRPr lang="en-AU" b="1" dirty="0">
              <a:solidFill>
                <a:schemeClr val="tx1"/>
              </a:solidFill>
            </a:endParaRPr>
          </a:p>
        </p:txBody>
      </p:sp>
      <p:sp>
        <p:nvSpPr>
          <p:cNvPr id="4" name="Footer Placeholder 3"/>
          <p:cNvSpPr>
            <a:spLocks noGrp="1"/>
          </p:cNvSpPr>
          <p:nvPr>
            <p:ph type="ftr" sz="quarter" idx="11"/>
          </p:nvPr>
        </p:nvSpPr>
        <p:spPr/>
        <p:txBody>
          <a:bodyPr/>
          <a:lstStyle/>
          <a:p>
            <a:r>
              <a:rPr lang="en-AU" smtClean="0"/>
              <a:t>So you want a garden in your school?</a:t>
            </a:r>
            <a:endParaRPr lang="en-AU"/>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5501" y="276275"/>
            <a:ext cx="3038475"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51759">
            <a:off x="395536" y="2152768"/>
            <a:ext cx="2133600"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Administrator\Pictures\Warrawong CoS Garden\Cob oven opening WHS 24-6-11\24-6-11 0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0376" y="1893413"/>
            <a:ext cx="2376264" cy="158134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strator\Pictures\Warrawong CoS Garden\Cob oven opening WHS 24-6-11\24-6-11 0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50376" y="3998544"/>
            <a:ext cx="2376264" cy="15813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istrator\Pictures\Warrawong CoS Garden\Cob oven opening WHS 24-6-11\24-6-11 01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3205" y="5166542"/>
            <a:ext cx="2258261" cy="150281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istrator\Pictures\Warrawong CoS Garden\Cob oven opening WHS 24-6-11\24-6-11 02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19872" y="4015007"/>
            <a:ext cx="2351525" cy="15648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istrator\Pictures\Warrawong CoS Garden\Cob oven opening WHS 24-6-11\24-6-11 03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19871" y="1935610"/>
            <a:ext cx="2351525" cy="1564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9026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79512" y="1340768"/>
            <a:ext cx="2160240" cy="20162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116632"/>
            <a:ext cx="8640960" cy="1143000"/>
          </a:xfrm>
        </p:spPr>
        <p:txBody>
          <a:bodyPr>
            <a:noAutofit/>
          </a:bodyPr>
          <a:lstStyle/>
          <a:p>
            <a:pPr algn="ctr"/>
            <a:r>
              <a:rPr lang="en-AU" sz="3200" b="1" dirty="0" smtClean="0">
                <a:solidFill>
                  <a:schemeClr val="tx1"/>
                </a:solidFill>
              </a:rPr>
              <a:t>Aaron Sorenson’s five top tips for starting a permaculture project at your school </a:t>
            </a:r>
            <a:endParaRPr lang="en-AU" sz="3200" b="1" dirty="0">
              <a:solidFill>
                <a:schemeClr val="tx1"/>
              </a:solidFill>
            </a:endParaRPr>
          </a:p>
        </p:txBody>
      </p:sp>
      <p:sp>
        <p:nvSpPr>
          <p:cNvPr id="3" name="Content Placeholder 2"/>
          <p:cNvSpPr>
            <a:spLocks noGrp="1"/>
          </p:cNvSpPr>
          <p:nvPr>
            <p:ph idx="1"/>
          </p:nvPr>
        </p:nvSpPr>
        <p:spPr>
          <a:xfrm>
            <a:off x="251521" y="1340769"/>
            <a:ext cx="1944215" cy="2088232"/>
          </a:xfrm>
        </p:spPr>
        <p:txBody>
          <a:bodyPr>
            <a:normAutofit/>
          </a:bodyPr>
          <a:lstStyle/>
          <a:p>
            <a:pPr marL="68580" indent="0" algn="ctr">
              <a:buNone/>
            </a:pPr>
            <a:r>
              <a:rPr lang="en-AU" sz="1400" b="1" dirty="0" smtClean="0">
                <a:solidFill>
                  <a:schemeClr val="tx1"/>
                </a:solidFill>
              </a:rPr>
              <a:t>1. Invest in a permaculture design for the school. Stage the project works, start small and build upon the rising enthusiasm and opportunity. </a:t>
            </a:r>
            <a:endParaRPr lang="en-AU" sz="1400" b="1" dirty="0">
              <a:solidFill>
                <a:schemeClr val="tx1"/>
              </a:solidFill>
            </a:endParaRPr>
          </a:p>
        </p:txBody>
      </p:sp>
      <p:sp>
        <p:nvSpPr>
          <p:cNvPr id="4" name="Footer Placeholder 3"/>
          <p:cNvSpPr>
            <a:spLocks noGrp="1"/>
          </p:cNvSpPr>
          <p:nvPr>
            <p:ph type="ftr" sz="quarter" idx="11"/>
          </p:nvPr>
        </p:nvSpPr>
        <p:spPr/>
        <p:txBody>
          <a:bodyPr/>
          <a:lstStyle/>
          <a:p>
            <a:r>
              <a:rPr lang="en-AU" smtClean="0"/>
              <a:t>So you want a garden in your school?</a:t>
            </a:r>
            <a:endParaRPr lang="en-AU"/>
          </a:p>
        </p:txBody>
      </p:sp>
      <p:pic>
        <p:nvPicPr>
          <p:cNvPr id="2050" name="Picture 2" descr="http://www.abc.net.au/reslib/201009/r639992_44231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2204864"/>
            <a:ext cx="3333750" cy="18764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55776" y="1340768"/>
            <a:ext cx="6264696" cy="738664"/>
          </a:xfrm>
          <a:prstGeom prst="rect">
            <a:avLst/>
          </a:prstGeom>
          <a:solidFill>
            <a:srgbClr val="FFFF00"/>
          </a:solidFill>
        </p:spPr>
        <p:txBody>
          <a:bodyPr wrap="square" rtlCol="0">
            <a:spAutoFit/>
          </a:bodyPr>
          <a:lstStyle/>
          <a:p>
            <a:pPr algn="ctr"/>
            <a:r>
              <a:rPr lang="en-AU" sz="1400" b="1" dirty="0" smtClean="0"/>
              <a:t>2. Partner with a local permaculture group/community garden as their in-kind support will be invaluable with experience, knowledge and plant, seed and root material.</a:t>
            </a:r>
            <a:endParaRPr lang="en-AU" sz="1400" b="1" dirty="0"/>
          </a:p>
        </p:txBody>
      </p:sp>
      <p:sp>
        <p:nvSpPr>
          <p:cNvPr id="8" name="TextBox 7"/>
          <p:cNvSpPr txBox="1"/>
          <p:nvPr/>
        </p:nvSpPr>
        <p:spPr>
          <a:xfrm>
            <a:off x="5979523" y="2204864"/>
            <a:ext cx="2952328" cy="2462213"/>
          </a:xfrm>
          <a:prstGeom prst="rect">
            <a:avLst/>
          </a:prstGeom>
          <a:solidFill>
            <a:srgbClr val="FF0000"/>
          </a:solidFill>
        </p:spPr>
        <p:txBody>
          <a:bodyPr wrap="square" rtlCol="0">
            <a:spAutoFit/>
          </a:bodyPr>
          <a:lstStyle/>
          <a:p>
            <a:pPr algn="ctr"/>
            <a:r>
              <a:rPr lang="en-AU" sz="1400" b="1" dirty="0" smtClean="0">
                <a:solidFill>
                  <a:schemeClr val="bg1"/>
                </a:solidFill>
              </a:rPr>
              <a:t>3. Start with a coffee machine and/or the outdoor kitchen first preferably with a cob oven. These two elements will be your income generators to support the building of your garden and the hands on program. There is nothing as encouraging as the smell of wood-fired pizza and organic, free-trade coffee to engage the community.</a:t>
            </a:r>
            <a:endParaRPr lang="en-AU" sz="1400" b="1" dirty="0">
              <a:solidFill>
                <a:schemeClr val="bg1"/>
              </a:solidFill>
            </a:endParaRPr>
          </a:p>
        </p:txBody>
      </p:sp>
      <p:sp>
        <p:nvSpPr>
          <p:cNvPr id="9" name="TextBox 8"/>
          <p:cNvSpPr txBox="1"/>
          <p:nvPr/>
        </p:nvSpPr>
        <p:spPr>
          <a:xfrm>
            <a:off x="167439" y="3645024"/>
            <a:ext cx="2160240" cy="1815882"/>
          </a:xfrm>
          <a:prstGeom prst="rect">
            <a:avLst/>
          </a:prstGeom>
          <a:solidFill>
            <a:srgbClr val="00B0F0"/>
          </a:solidFill>
        </p:spPr>
        <p:txBody>
          <a:bodyPr wrap="square" rtlCol="0">
            <a:spAutoFit/>
          </a:bodyPr>
          <a:lstStyle/>
          <a:p>
            <a:pPr algn="ctr"/>
            <a:r>
              <a:rPr lang="en-AU" sz="1400" b="1" dirty="0" smtClean="0"/>
              <a:t>4. You need a ‘troika’ (group of three) – this will need to be the Principal and two teachers who are not retiring within the next three years of your project.</a:t>
            </a:r>
            <a:endParaRPr lang="en-AU" sz="1400" b="1" dirty="0"/>
          </a:p>
        </p:txBody>
      </p:sp>
      <p:sp>
        <p:nvSpPr>
          <p:cNvPr id="10" name="TextBox 9"/>
          <p:cNvSpPr txBox="1"/>
          <p:nvPr/>
        </p:nvSpPr>
        <p:spPr>
          <a:xfrm>
            <a:off x="2555776" y="4365104"/>
            <a:ext cx="3333750" cy="1169551"/>
          </a:xfrm>
          <a:prstGeom prst="rect">
            <a:avLst/>
          </a:prstGeom>
          <a:solidFill>
            <a:schemeClr val="accent5">
              <a:lumMod val="60000"/>
              <a:lumOff val="40000"/>
            </a:schemeClr>
          </a:solidFill>
        </p:spPr>
        <p:txBody>
          <a:bodyPr wrap="square" rtlCol="0">
            <a:spAutoFit/>
          </a:bodyPr>
          <a:lstStyle/>
          <a:p>
            <a:pPr algn="ctr"/>
            <a:r>
              <a:rPr lang="en-AU" sz="1400" b="1" dirty="0" smtClean="0"/>
              <a:t>5. Invest in permaculture training for interested staff members. Ongoing staff capacity building will be essential for the long term success of the project.</a:t>
            </a:r>
            <a:endParaRPr lang="en-AU" sz="1400" b="1" dirty="0"/>
          </a:p>
        </p:txBody>
      </p:sp>
      <p:pic>
        <p:nvPicPr>
          <p:cNvPr id="2051" name="Picture 3" descr="C:\Users\Administrator\Pictures\Warrawong CoS Garden\Cob oven opening WHS 24-6-11\24-6-11 0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1591" y="4744402"/>
            <a:ext cx="1728192" cy="1150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5477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529128"/>
          </a:xfrm>
        </p:spPr>
        <p:txBody>
          <a:bodyPr>
            <a:normAutofit fontScale="90000"/>
          </a:bodyPr>
          <a:lstStyle/>
          <a:p>
            <a:r>
              <a:rPr lang="en-AU" b="1" dirty="0" smtClean="0"/>
              <a:t>Reality check</a:t>
            </a:r>
            <a:endParaRPr lang="en-AU" b="1" dirty="0"/>
          </a:p>
        </p:txBody>
      </p:sp>
      <p:sp>
        <p:nvSpPr>
          <p:cNvPr id="3" name="Content Placeholder 2"/>
          <p:cNvSpPr>
            <a:spLocks noGrp="1"/>
          </p:cNvSpPr>
          <p:nvPr>
            <p:ph idx="1"/>
          </p:nvPr>
        </p:nvSpPr>
        <p:spPr>
          <a:xfrm>
            <a:off x="1043608" y="1700808"/>
            <a:ext cx="6777317" cy="3508977"/>
          </a:xfrm>
        </p:spPr>
        <p:txBody>
          <a:bodyPr>
            <a:normAutofit fontScale="77500" lnSpcReduction="20000"/>
          </a:bodyPr>
          <a:lstStyle/>
          <a:p>
            <a:r>
              <a:rPr lang="en-AU" dirty="0" smtClean="0"/>
              <a:t>Is there someone at my school other than the Principal, who can be our champion?</a:t>
            </a:r>
          </a:p>
          <a:p>
            <a:r>
              <a:rPr lang="en-AU" dirty="0" smtClean="0"/>
              <a:t>Where would the garden go?</a:t>
            </a:r>
          </a:p>
          <a:p>
            <a:r>
              <a:rPr lang="en-AU" dirty="0" smtClean="0"/>
              <a:t>Start small but with a bigger vision?</a:t>
            </a:r>
          </a:p>
          <a:p>
            <a:r>
              <a:rPr lang="en-AU" dirty="0" smtClean="0"/>
              <a:t>We want to avoid tokenism.</a:t>
            </a:r>
          </a:p>
          <a:p>
            <a:r>
              <a:rPr lang="en-AU" dirty="0" smtClean="0"/>
              <a:t>What students would we involve?</a:t>
            </a:r>
          </a:p>
          <a:p>
            <a:r>
              <a:rPr lang="en-AU" dirty="0" smtClean="0"/>
              <a:t>Time and money?</a:t>
            </a:r>
          </a:p>
          <a:p>
            <a:r>
              <a:rPr lang="en-AU" dirty="0" smtClean="0"/>
              <a:t>Organisational factors?</a:t>
            </a:r>
          </a:p>
          <a:p>
            <a:r>
              <a:rPr lang="en-AU" dirty="0" smtClean="0"/>
              <a:t>What equipment will we need?</a:t>
            </a:r>
          </a:p>
          <a:p>
            <a:r>
              <a:rPr lang="en-AU" dirty="0" smtClean="0"/>
              <a:t>Who in our community can we involve on our terms?</a:t>
            </a:r>
          </a:p>
          <a:p>
            <a:r>
              <a:rPr lang="en-AU" dirty="0" smtClean="0"/>
              <a:t>Where are we now, where do we want to go and what support do we need to get there?</a:t>
            </a:r>
          </a:p>
          <a:p>
            <a:endParaRPr lang="en-AU" dirty="0" smtClean="0"/>
          </a:p>
          <a:p>
            <a:endParaRPr lang="en-AU" dirty="0" smtClean="0"/>
          </a:p>
          <a:p>
            <a:endParaRPr lang="en-AU" dirty="0"/>
          </a:p>
        </p:txBody>
      </p:sp>
      <p:sp>
        <p:nvSpPr>
          <p:cNvPr id="4" name="Footer Placeholder 3"/>
          <p:cNvSpPr>
            <a:spLocks noGrp="1"/>
          </p:cNvSpPr>
          <p:nvPr>
            <p:ph type="ftr" sz="quarter" idx="11"/>
          </p:nvPr>
        </p:nvSpPr>
        <p:spPr/>
        <p:txBody>
          <a:bodyPr/>
          <a:lstStyle/>
          <a:p>
            <a:r>
              <a:rPr lang="en-AU" smtClean="0"/>
              <a:t>So you want a garden in your school?</a:t>
            </a:r>
            <a:endParaRPr lang="en-AU"/>
          </a:p>
        </p:txBody>
      </p:sp>
      <p:pic>
        <p:nvPicPr>
          <p:cNvPr id="2050" name="Picture 2" descr="http://choosepermaculture.com/sites/HealthyTechno/_files/image/Home%20Page/permaculture%20garden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2060846"/>
            <a:ext cx="2017172" cy="2146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4230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601136"/>
          </a:xfrm>
        </p:spPr>
        <p:txBody>
          <a:bodyPr>
            <a:normAutofit fontScale="90000"/>
          </a:bodyPr>
          <a:lstStyle/>
          <a:p>
            <a:r>
              <a:rPr lang="en-AU" b="1" dirty="0" smtClean="0">
                <a:solidFill>
                  <a:schemeClr val="tx1"/>
                </a:solidFill>
              </a:rPr>
              <a:t>It doesn’t matter about the size</a:t>
            </a:r>
            <a:endParaRPr lang="en-AU" b="1" dirty="0">
              <a:solidFill>
                <a:schemeClr val="tx1"/>
              </a:solidFill>
            </a:endParaRPr>
          </a:p>
        </p:txBody>
      </p:sp>
      <p:sp>
        <p:nvSpPr>
          <p:cNvPr id="4" name="Footer Placeholder 3"/>
          <p:cNvSpPr>
            <a:spLocks noGrp="1"/>
          </p:cNvSpPr>
          <p:nvPr>
            <p:ph type="ftr" sz="quarter" idx="11"/>
          </p:nvPr>
        </p:nvSpPr>
        <p:spPr/>
        <p:txBody>
          <a:bodyPr/>
          <a:lstStyle/>
          <a:p>
            <a:r>
              <a:rPr lang="en-AU" smtClean="0"/>
              <a:t>So you want a garden in your school?</a:t>
            </a:r>
            <a:endParaRPr lang="en-AU"/>
          </a:p>
        </p:txBody>
      </p:sp>
      <p:pic>
        <p:nvPicPr>
          <p:cNvPr id="1026" name="Picture 2" descr="G:\Garden\Dig Your Dinner\garden pics 8th june\Resized\IMG_6942 [5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809465"/>
            <a:ext cx="2927895" cy="19265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gardeninggonewild.com/wp-content/uploads/2009/03/school-garden-resized-raised-b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2247" y="1809466"/>
            <a:ext cx="2774049" cy="20805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foodfreedom.files.wordpress.com/2010/10/hennesy-nv-school-garden.jpg?w=500&amp;h=375">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1547664" y="3717033"/>
            <a:ext cx="2914582" cy="2088231"/>
          </a:xfrm>
          <a:prstGeom prst="rect">
            <a:avLst/>
          </a:prstGeom>
          <a:noFill/>
          <a:ln>
            <a:noFill/>
          </a:ln>
        </p:spPr>
      </p:pic>
      <p:pic>
        <p:nvPicPr>
          <p:cNvPr id="1030" name="Picture 6" descr="http://thegreenhorns.files.wordpress.com/2009/01/teacher-gardening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2246" y="3717033"/>
            <a:ext cx="2774050" cy="2080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5267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9811" y="764704"/>
            <a:ext cx="8640960" cy="601136"/>
          </a:xfrm>
        </p:spPr>
        <p:txBody>
          <a:bodyPr>
            <a:noAutofit/>
          </a:bodyPr>
          <a:lstStyle/>
          <a:p>
            <a:pPr algn="ctr"/>
            <a:r>
              <a:rPr lang="en-AU" sz="2800" b="1" dirty="0" smtClean="0">
                <a:solidFill>
                  <a:schemeClr val="tx1"/>
                </a:solidFill>
              </a:rPr>
              <a:t>The most important thing is to remember it’s all about the students</a:t>
            </a:r>
            <a:endParaRPr lang="en-AU" sz="2800" b="1" dirty="0">
              <a:solidFill>
                <a:schemeClr val="tx1"/>
              </a:solidFill>
            </a:endParaRPr>
          </a:p>
        </p:txBody>
      </p:sp>
      <p:sp>
        <p:nvSpPr>
          <p:cNvPr id="4" name="Footer Placeholder 3"/>
          <p:cNvSpPr>
            <a:spLocks noGrp="1"/>
          </p:cNvSpPr>
          <p:nvPr>
            <p:ph type="ftr" sz="quarter" idx="11"/>
          </p:nvPr>
        </p:nvSpPr>
        <p:spPr/>
        <p:txBody>
          <a:bodyPr/>
          <a:lstStyle/>
          <a:p>
            <a:r>
              <a:rPr lang="en-AU" smtClean="0"/>
              <a:t>So you want a garden in your school?</a:t>
            </a:r>
            <a:endParaRPr lang="en-AU"/>
          </a:p>
        </p:txBody>
      </p:sp>
      <p:pic>
        <p:nvPicPr>
          <p:cNvPr id="5" name="Picture 4" descr="Moondah 26-9-07 04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47" y="1628800"/>
            <a:ext cx="9132888" cy="40592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905" y="5229200"/>
            <a:ext cx="2984773" cy="381670"/>
          </a:xfrm>
          <a:prstGeom prst="rect">
            <a:avLst/>
          </a:prstGeom>
          <a:noFill/>
        </p:spPr>
        <p:txBody>
          <a:bodyPr wrap="square" rtlCol="0">
            <a:spAutoFit/>
          </a:bodyPr>
          <a:lstStyle/>
          <a:p>
            <a:r>
              <a:rPr lang="en-AU" b="1" dirty="0" smtClean="0">
                <a:solidFill>
                  <a:schemeClr val="bg1"/>
                </a:solidFill>
              </a:rPr>
              <a:t>Kemblawarra PS 2007</a:t>
            </a:r>
            <a:endParaRPr lang="en-AU" b="1" dirty="0">
              <a:solidFill>
                <a:schemeClr val="bg1"/>
              </a:solidFill>
            </a:endParaRPr>
          </a:p>
        </p:txBody>
      </p:sp>
    </p:spTree>
    <p:extLst>
      <p:ext uri="{BB962C8B-B14F-4D97-AF65-F5344CB8AC3E}">
        <p14:creationId xmlns:p14="http://schemas.microsoft.com/office/powerpoint/2010/main" val="15353531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PS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296" y="908720"/>
            <a:ext cx="1000765" cy="118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43490" y="1027664"/>
            <a:ext cx="7024744" cy="673144"/>
          </a:xfrm>
        </p:spPr>
        <p:txBody>
          <a:bodyPr>
            <a:normAutofit/>
          </a:bodyPr>
          <a:lstStyle/>
          <a:p>
            <a:pPr algn="ctr"/>
            <a:r>
              <a:rPr lang="en-AU" sz="3600" b="1" dirty="0" smtClean="0"/>
              <a:t>Cringila Public School</a:t>
            </a:r>
            <a:endParaRPr lang="en-AU" sz="3600" b="1" dirty="0"/>
          </a:p>
        </p:txBody>
      </p:sp>
      <p:sp>
        <p:nvSpPr>
          <p:cNvPr id="3" name="Content Placeholder 2"/>
          <p:cNvSpPr>
            <a:spLocks noGrp="1"/>
          </p:cNvSpPr>
          <p:nvPr>
            <p:ph idx="1"/>
          </p:nvPr>
        </p:nvSpPr>
        <p:spPr/>
        <p:txBody>
          <a:bodyPr/>
          <a:lstStyle/>
          <a:p>
            <a:pPr marL="68580" indent="0" algn="ctr">
              <a:buNone/>
            </a:pPr>
            <a:r>
              <a:rPr lang="en-AU" b="1" dirty="0" smtClean="0">
                <a:solidFill>
                  <a:schemeClr val="bg2">
                    <a:lumMod val="50000"/>
                  </a:schemeClr>
                </a:solidFill>
              </a:rPr>
              <a:t>Permaculture Garden</a:t>
            </a:r>
            <a:endParaRPr lang="en-AU" b="1" dirty="0">
              <a:solidFill>
                <a:schemeClr val="bg2">
                  <a:lumMod val="50000"/>
                </a:schemeClr>
              </a:solidFill>
            </a:endParaRPr>
          </a:p>
        </p:txBody>
      </p:sp>
      <p:sp>
        <p:nvSpPr>
          <p:cNvPr id="4" name="Footer Placeholder 3"/>
          <p:cNvSpPr>
            <a:spLocks noGrp="1"/>
          </p:cNvSpPr>
          <p:nvPr>
            <p:ph type="ftr" sz="quarter" idx="11"/>
          </p:nvPr>
        </p:nvSpPr>
        <p:spPr/>
        <p:txBody>
          <a:bodyPr/>
          <a:lstStyle/>
          <a:p>
            <a:r>
              <a:rPr lang="en-AU" smtClean="0"/>
              <a:t>So you want a garden in your school?</a:t>
            </a:r>
            <a:endParaRPr lang="en-AU"/>
          </a:p>
        </p:txBody>
      </p:sp>
      <p:pic>
        <p:nvPicPr>
          <p:cNvPr id="2051" name="Picture 3" descr="garden pic 2 [50%] [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9461" y="2859685"/>
            <a:ext cx="1829024" cy="130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garden pic 1 [50%] [5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4463" y="4459666"/>
            <a:ext cx="1912278" cy="1359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IMG_3061 [50%] [5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9298" y="2852936"/>
            <a:ext cx="1800200" cy="130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IMG_3037 [50%] [5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59298" y="4509791"/>
            <a:ext cx="1800200" cy="130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635896" y="3045889"/>
            <a:ext cx="1872208" cy="2123658"/>
          </a:xfrm>
          <a:prstGeom prst="rect">
            <a:avLst/>
          </a:prstGeom>
          <a:noFill/>
        </p:spPr>
        <p:txBody>
          <a:bodyPr wrap="square" rtlCol="0">
            <a:spAutoFit/>
          </a:bodyPr>
          <a:lstStyle/>
          <a:p>
            <a:pPr algn="ctr"/>
            <a:r>
              <a:rPr lang="en-AU" sz="4400" b="1" dirty="0" smtClean="0">
                <a:solidFill>
                  <a:schemeClr val="bg2">
                    <a:lumMod val="50000"/>
                  </a:schemeClr>
                </a:solidFill>
              </a:rPr>
              <a:t>2003</a:t>
            </a:r>
          </a:p>
          <a:p>
            <a:pPr algn="ctr"/>
            <a:r>
              <a:rPr lang="en-AU" sz="4400" b="1" dirty="0" smtClean="0">
                <a:solidFill>
                  <a:schemeClr val="bg2">
                    <a:lumMod val="50000"/>
                  </a:schemeClr>
                </a:solidFill>
              </a:rPr>
              <a:t>To </a:t>
            </a:r>
          </a:p>
          <a:p>
            <a:pPr algn="ctr"/>
            <a:r>
              <a:rPr lang="en-AU" sz="4400" b="1" dirty="0" smtClean="0">
                <a:solidFill>
                  <a:schemeClr val="bg2">
                    <a:lumMod val="50000"/>
                  </a:schemeClr>
                </a:solidFill>
              </a:rPr>
              <a:t>2011</a:t>
            </a:r>
            <a:endParaRPr lang="en-AU" sz="4400" b="1" dirty="0">
              <a:solidFill>
                <a:schemeClr val="bg2">
                  <a:lumMod val="50000"/>
                </a:schemeClr>
              </a:solidFill>
            </a:endParaRPr>
          </a:p>
        </p:txBody>
      </p:sp>
    </p:spTree>
    <p:extLst>
      <p:ext uri="{BB962C8B-B14F-4D97-AF65-F5344CB8AC3E}">
        <p14:creationId xmlns:p14="http://schemas.microsoft.com/office/powerpoint/2010/main" val="276179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AU" smtClean="0"/>
              <a:t>So you want a garden in your school?</a:t>
            </a:r>
            <a:endParaRPr lang="en-AU"/>
          </a:p>
        </p:txBody>
      </p:sp>
      <p:pic>
        <p:nvPicPr>
          <p:cNvPr id="5" name="Picture 2" descr="C:\Documents and Settings\AAron\Desktop\BLUESCOPE STEEL\CRINGILA CONSTRUCTION\construction phase0005.jpg"/>
          <p:cNvPicPr>
            <a:picLocks noChangeAspect="1" noChangeArrowheads="1"/>
          </p:cNvPicPr>
          <p:nvPr/>
        </p:nvPicPr>
        <p:blipFill>
          <a:blip r:embed="rId2"/>
          <a:srcRect/>
          <a:stretch>
            <a:fillRect/>
          </a:stretch>
        </p:blipFill>
        <p:spPr bwMode="auto">
          <a:xfrm>
            <a:off x="219075" y="527050"/>
            <a:ext cx="8705850" cy="5803900"/>
          </a:xfrm>
          <a:prstGeom prst="rect">
            <a:avLst/>
          </a:prstGeom>
          <a:noFill/>
        </p:spPr>
      </p:pic>
      <p:sp>
        <p:nvSpPr>
          <p:cNvPr id="2" name="TextBox 1"/>
          <p:cNvSpPr txBox="1"/>
          <p:nvPr/>
        </p:nvSpPr>
        <p:spPr>
          <a:xfrm>
            <a:off x="240244" y="5824646"/>
            <a:ext cx="2984773" cy="381670"/>
          </a:xfrm>
          <a:prstGeom prst="rect">
            <a:avLst/>
          </a:prstGeom>
          <a:noFill/>
        </p:spPr>
        <p:txBody>
          <a:bodyPr wrap="square" rtlCol="0">
            <a:spAutoFit/>
          </a:bodyPr>
          <a:lstStyle/>
          <a:p>
            <a:r>
              <a:rPr lang="en-AU" b="1" dirty="0" smtClean="0"/>
              <a:t>Cringila PS 2003</a:t>
            </a:r>
            <a:endParaRPr lang="en-AU" b="1" dirty="0"/>
          </a:p>
        </p:txBody>
      </p:sp>
    </p:spTree>
    <p:extLst>
      <p:ext uri="{BB962C8B-B14F-4D97-AF65-F5344CB8AC3E}">
        <p14:creationId xmlns:p14="http://schemas.microsoft.com/office/powerpoint/2010/main" val="36155324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AU" smtClean="0"/>
              <a:t>So you want a garden in your school?</a:t>
            </a:r>
            <a:endParaRPr lang="en-AU"/>
          </a:p>
        </p:txBody>
      </p:sp>
      <p:pic>
        <p:nvPicPr>
          <p:cNvPr id="5" name="Picture 2" descr="C:\Documents and Settings\AAron\Desktop\BLUESCOPE STEEL\CRINGILA CONSTRUCTION\garden construction0002.jpg"/>
          <p:cNvPicPr>
            <a:picLocks noChangeAspect="1" noChangeArrowheads="1"/>
          </p:cNvPicPr>
          <p:nvPr/>
        </p:nvPicPr>
        <p:blipFill>
          <a:blip r:embed="rId2"/>
          <a:srcRect/>
          <a:stretch>
            <a:fillRect/>
          </a:stretch>
        </p:blipFill>
        <p:spPr bwMode="auto">
          <a:xfrm>
            <a:off x="238125" y="539750"/>
            <a:ext cx="8667750" cy="5778500"/>
          </a:xfrm>
          <a:prstGeom prst="rect">
            <a:avLst/>
          </a:prstGeom>
          <a:noFill/>
        </p:spPr>
      </p:pic>
      <p:sp>
        <p:nvSpPr>
          <p:cNvPr id="6" name="TextBox 5"/>
          <p:cNvSpPr txBox="1"/>
          <p:nvPr/>
        </p:nvSpPr>
        <p:spPr>
          <a:xfrm>
            <a:off x="240244" y="5824646"/>
            <a:ext cx="2984773" cy="381670"/>
          </a:xfrm>
          <a:prstGeom prst="rect">
            <a:avLst/>
          </a:prstGeom>
          <a:noFill/>
        </p:spPr>
        <p:txBody>
          <a:bodyPr wrap="square" rtlCol="0">
            <a:spAutoFit/>
          </a:bodyPr>
          <a:lstStyle/>
          <a:p>
            <a:r>
              <a:rPr lang="en-AU" b="1" dirty="0" smtClean="0"/>
              <a:t>Cringila PS 2003</a:t>
            </a:r>
            <a:endParaRPr lang="en-AU" b="1" dirty="0"/>
          </a:p>
        </p:txBody>
      </p:sp>
    </p:spTree>
    <p:extLst>
      <p:ext uri="{BB962C8B-B14F-4D97-AF65-F5344CB8AC3E}">
        <p14:creationId xmlns:p14="http://schemas.microsoft.com/office/powerpoint/2010/main" val="18940749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AU" smtClean="0"/>
              <a:t>So you want a garden in your school?</a:t>
            </a:r>
            <a:endParaRPr lang="en-AU"/>
          </a:p>
        </p:txBody>
      </p:sp>
      <p:pic>
        <p:nvPicPr>
          <p:cNvPr id="1026" name="Picture 2" descr="C:\Users\Administrator\Pictures\NPLN Pic's\NPLN Travel Photos\18-6-11 0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88640"/>
            <a:ext cx="8925198" cy="64807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87624" y="6287690"/>
            <a:ext cx="2984773" cy="381670"/>
          </a:xfrm>
          <a:prstGeom prst="rect">
            <a:avLst/>
          </a:prstGeom>
          <a:noFill/>
        </p:spPr>
        <p:txBody>
          <a:bodyPr wrap="square" rtlCol="0">
            <a:spAutoFit/>
          </a:bodyPr>
          <a:lstStyle/>
          <a:p>
            <a:r>
              <a:rPr lang="en-AU" b="1" dirty="0" smtClean="0"/>
              <a:t>Cringila PS 2011</a:t>
            </a:r>
            <a:endParaRPr lang="en-AU" b="1" dirty="0"/>
          </a:p>
        </p:txBody>
      </p:sp>
    </p:spTree>
    <p:extLst>
      <p:ext uri="{BB962C8B-B14F-4D97-AF65-F5344CB8AC3E}">
        <p14:creationId xmlns:p14="http://schemas.microsoft.com/office/powerpoint/2010/main" val="3015921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AU" smtClean="0"/>
              <a:t>So you want a garden in your school?</a:t>
            </a:r>
            <a:endParaRPr lang="en-AU"/>
          </a:p>
        </p:txBody>
      </p:sp>
      <p:pic>
        <p:nvPicPr>
          <p:cNvPr id="2050" name="Picture 2" descr="C:\Users\Administrator\Pictures\NPLN Pic's\NPLN Travel Photos\18-6-11 0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268" y="116632"/>
            <a:ext cx="8856984" cy="66247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60232" y="260648"/>
            <a:ext cx="2984773" cy="381670"/>
          </a:xfrm>
          <a:prstGeom prst="rect">
            <a:avLst/>
          </a:prstGeom>
          <a:noFill/>
        </p:spPr>
        <p:txBody>
          <a:bodyPr wrap="square" rtlCol="0">
            <a:spAutoFit/>
          </a:bodyPr>
          <a:lstStyle/>
          <a:p>
            <a:r>
              <a:rPr lang="en-AU" b="1" dirty="0" smtClean="0"/>
              <a:t>Cringila PS 2011</a:t>
            </a:r>
            <a:endParaRPr lang="en-AU" b="1" dirty="0"/>
          </a:p>
        </p:txBody>
      </p:sp>
    </p:spTree>
    <p:extLst>
      <p:ext uri="{BB962C8B-B14F-4D97-AF65-F5344CB8AC3E}">
        <p14:creationId xmlns:p14="http://schemas.microsoft.com/office/powerpoint/2010/main" val="58930142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So you want a garden in your school?&amp;quot;&quot;/&gt;&lt;property id=&quot;20307&quot; value=&quot;256&quot;/&gt;&lt;/object&gt;&lt;object type=&quot;3&quot; unique_id=&quot;10029&quot;&gt;&lt;property id=&quot;20148&quot; value=&quot;5&quot;/&gt;&lt;property id=&quot;20300&quot; value=&quot;Slide 2 - &amp;quot;Content&amp;#x0D;&amp;#x0A;&amp;quot;&quot;/&gt;&lt;property id=&quot;20307&quot; value=&quot;257&quot;/&gt;&lt;/object&gt;&lt;object type=&quot;3&quot; unique_id=&quot;10030&quot;&gt;&lt;property id=&quot;20148&quot; value=&quot;5&quot;/&gt;&lt;property id=&quot;20300&quot; value=&quot;Slide 17&quot;/&gt;&lt;property id=&quot;20307&quot; value=&quot;258&quot;/&gt;&lt;/object&gt;&lt;object type=&quot;3&quot; unique_id=&quot;10051&quot;&gt;&lt;property id=&quot;20148&quot; value=&quot;5&quot;/&gt;&lt;property id=&quot;20300&quot; value=&quot;Slide 10 - &amp;quot;Where do you want the garden to be?&amp;quot;&quot;/&gt;&lt;property id=&quot;20307&quot; value=&quot;259&quot;/&gt;&lt;/object&gt;&lt;object type=&quot;3&quot; unique_id=&quot;10082&quot;&gt;&lt;property id=&quot;20148&quot; value=&quot;5&quot;/&gt;&lt;property id=&quot;20300&quot; value=&quot;Slide 5 - &amp;quot;Cringila Public School&amp;quot;&quot;/&gt;&lt;property id=&quot;20307&quot; value=&quot;260&quot;/&gt;&lt;/object&gt;&lt;object type=&quot;3&quot; unique_id=&quot;10083&quot;&gt;&lt;property id=&quot;20148&quot; value=&quot;5&quot;/&gt;&lt;property id=&quot;20300&quot; value=&quot;Slide 11 - &amp;quot;Map of Cringila School&amp;quot;&quot;/&gt;&lt;property id=&quot;20307&quot; value=&quot;261&quot;/&gt;&lt;/object&gt;&lt;object type=&quot;3&quot; unique_id=&quot;10084&quot;&gt;&lt;property id=&quot;20148&quot; value=&quot;5&quot;/&gt;&lt;property id=&quot;20300&quot; value=&quot;Slide 12 - &amp;quot;&amp;#x0D;&amp;#x0A;What design features would you like?&amp;quot;&quot;/&gt;&lt;property id=&quot;20307&quot; value=&quot;262&quot;/&gt;&lt;/object&gt;&lt;object type=&quot;3&quot; unique_id=&quot;10085&quot;&gt;&lt;property id=&quot;20148&quot; value=&quot;5&quot;/&gt;&lt;property id=&quot;20300&quot; value=&quot;Slide 14 - &amp;quot;Cringila PS &amp;#x0D;&amp;#x0A;Permaculture Garden design&amp;quot;&quot;/&gt;&lt;property id=&quot;20307&quot; value=&quot;263&quot;/&gt;&lt;/object&gt;&lt;object type=&quot;3&quot; unique_id=&quot;10086&quot;&gt;&lt;property id=&quot;20148&quot; value=&quot;5&quot;/&gt;&lt;property id=&quot;20300&quot; value=&quot;Slide 22 - &amp;quot;Who can support us?&amp;#x0D;&amp;#x0A;&amp;quot;&quot;/&gt;&lt;property id=&quot;20307&quot; value=&quot;264&quot;/&gt;&lt;/object&gt;&lt;object type=&quot;3&quot; unique_id=&quot;10109&quot;&gt;&lt;property id=&quot;20148&quot; value=&quot;5&quot;/&gt;&lt;property id=&quot;20300&quot; value=&quot;Slide 4 - &amp;quot;The most important thing is to remember it’s all about the students&amp;quot;&quot;/&gt;&lt;property id=&quot;20307&quot; value=&quot;265&quot;/&gt;&lt;/object&gt;&lt;object type=&quot;3&quot; unique_id=&quot;10194&quot;&gt;&lt;property id=&quot;20148&quot; value=&quot;5&quot;/&gt;&lt;property id=&quot;20300&quot; value=&quot;Slide 15 - &amp;quot;Port Kembla Public School Permaculture Garden Plan &amp;#x0D;&amp;#x0A;&amp;quot;&quot;/&gt;&lt;property id=&quot;20307&quot; value=&quot;266&quot;/&gt;&lt;/object&gt;&lt;object type=&quot;3&quot; unique_id=&quot;10195&quot;&gt;&lt;property id=&quot;20148&quot; value=&quot;5&quot;/&gt;&lt;property id=&quot;20300&quot; value=&quot;Slide 16 - &amp;quot;What is the garden primarily used for?&amp;#x0D;&amp;#x0A;&amp;quot;&quot;/&gt;&lt;property id=&quot;20307&quot; value=&quot;268&quot;/&gt;&lt;/object&gt;&lt;object type=&quot;3&quot; unique_id=&quot;10196&quot;&gt;&lt;property id=&quot;20148&quot; value=&quot;5&quot;/&gt;&lt;property id=&quot;20300&quot; value=&quot;Slide 18 - &amp;quot;How will we utilise the garden?&amp;#x0D;&amp;#x0A;&amp;quot;&quot;/&gt;&lt;property id=&quot;20307&quot; value=&quot;267&quot;/&gt;&lt;/object&gt;&lt;object type=&quot;3&quot; unique_id=&quot;10197&quot;&gt;&lt;property id=&quot;20148&quot; value=&quot;5&quot;/&gt;&lt;property id=&quot;20300&quot; value=&quot;Slide 20 - &amp;quot;Who is going to be part of the beginning process ?&amp;#x0D;&amp;#x0A;&amp;quot;&quot;/&gt;&lt;property id=&quot;20307&quot; value=&quot;269&quot;/&gt;&lt;/object&gt;&lt;object type=&quot;3&quot; unique_id=&quot;10262&quot;&gt;&lt;property id=&quot;20148&quot; value=&quot;5&quot;/&gt;&lt;property id=&quot;20300&quot; value=&quot;Slide 7&quot;/&gt;&lt;property id=&quot;20307&quot; value=&quot;272&quot;/&gt;&lt;/object&gt;&lt;object type=&quot;3&quot; unique_id=&quot;10263&quot;&gt;&lt;property id=&quot;20148&quot; value=&quot;5&quot;/&gt;&lt;property id=&quot;20300&quot; value=&quot;Slide 6&quot;/&gt;&lt;property id=&quot;20307&quot; value=&quot;273&quot;/&gt;&lt;/object&gt;&lt;object type=&quot;3&quot; unique_id=&quot;10264&quot;&gt;&lt;property id=&quot;20148&quot; value=&quot;5&quot;/&gt;&lt;property id=&quot;20300&quot; value=&quot;Slide 13&quot;/&gt;&lt;property id=&quot;20307&quot; value=&quot;271&quot;/&gt;&lt;/object&gt;&lt;object type=&quot;3&quot; unique_id=&quot;10346&quot;&gt;&lt;property id=&quot;20148&quot; value=&quot;5&quot;/&gt;&lt;property id=&quot;20300&quot; value=&quot;Slide 3 - &amp;quot;It doesn’t matter about the size&amp;quot;&quot;/&gt;&lt;property id=&quot;20307&quot; value=&quot;274&quot;/&gt;&lt;/object&gt;&lt;object type=&quot;3&quot; unique_id=&quot;10347&quot;&gt;&lt;property id=&quot;20148&quot; value=&quot;5&quot;/&gt;&lt;property id=&quot;20300&quot; value=&quot;Slide 19&quot;/&gt;&lt;property id=&quot;20307&quot; value=&quot;276&quot;/&gt;&lt;/object&gt;&lt;object type=&quot;3&quot; unique_id=&quot;10349&quot;&gt;&lt;property id=&quot;20148&quot; value=&quot;5&quot;/&gt;&lt;property id=&quot;20300&quot; value=&quot;Slide 23&quot;/&gt;&lt;property id=&quot;20307&quot; value=&quot;275&quot;/&gt;&lt;/object&gt;&lt;object type=&quot;3&quot; unique_id=&quot;10463&quot;&gt;&lt;property id=&quot;20148&quot; value=&quot;5&quot;/&gt;&lt;property id=&quot;20300&quot; value=&quot;Slide 25 - &amp;quot;Celebrate your successes&amp;quot;&quot;/&gt;&lt;property id=&quot;20307&quot; value=&quot;277&quot;/&gt;&lt;/object&gt;&lt;object type=&quot;3&quot; unique_id=&quot;10510&quot;&gt;&lt;property id=&quot;20148&quot; value=&quot;5&quot;/&gt;&lt;property id=&quot;20300&quot; value=&quot;Slide 8&quot;/&gt;&lt;property id=&quot;20307&quot; value=&quot;279&quot;/&gt;&lt;/object&gt;&lt;object type=&quot;3&quot; unique_id=&quot;10511&quot;&gt;&lt;property id=&quot;20148&quot; value=&quot;5&quot;/&gt;&lt;property id=&quot;20300&quot; value=&quot;Slide 9&quot;/&gt;&lt;property id=&quot;20307&quot; value=&quot;278&quot;/&gt;&lt;/object&gt;&lt;object type=&quot;3&quot; unique_id=&quot;10612&quot;&gt;&lt;property id=&quot;20148&quot; value=&quot;5&quot;/&gt;&lt;property id=&quot;20300&quot; value=&quot;Slide 21&quot;/&gt;&lt;property id=&quot;20307&quot; value=&quot;280&quot;/&gt;&lt;/object&gt;&lt;object type=&quot;3&quot; unique_id=&quot;10743&quot;&gt;&lt;property id=&quot;20148&quot; value=&quot;5&quot;/&gt;&lt;property id=&quot;20300&quot; value=&quot;Slide 24 - &amp;quot;Other considerations&amp;quot;&quot;/&gt;&lt;property id=&quot;20307&quot; value=&quot;281&quot;/&gt;&lt;/object&gt;&lt;object type=&quot;3&quot; unique_id=&quot;10771&quot;&gt;&lt;property id=&quot;20148&quot; value=&quot;5&quot;/&gt;&lt;property id=&quot;20300&quot; value=&quot;Slide 27 - &amp;quot;Reality check&amp;quot;&quot;/&gt;&lt;property id=&quot;20307&quot; value=&quot;282&quot;/&gt;&lt;/object&gt;&lt;object type=&quot;3&quot; unique_id=&quot;10884&quot;&gt;&lt;property id=&quot;20148&quot; value=&quot;5&quot;/&gt;&lt;property id=&quot;20300&quot; value=&quot;Slide 26 - &amp;quot;Aaron Sorenson’s five top tips for starting a permaculture project at your school &amp;quot;&quot;/&gt;&lt;property id=&quot;20307&quot; value=&quot;283&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519</TotalTime>
  <Words>905</Words>
  <Application>Microsoft Office PowerPoint</Application>
  <PresentationFormat>On-screen Show (4:3)</PresentationFormat>
  <Paragraphs>115</Paragraphs>
  <Slides>27</Slides>
  <Notes>1</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Austin</vt:lpstr>
      <vt:lpstr>So you want a garden in your school?</vt:lpstr>
      <vt:lpstr>Content </vt:lpstr>
      <vt:lpstr>It doesn’t matter about the size</vt:lpstr>
      <vt:lpstr>The most important thing is to remember it’s all about the students</vt:lpstr>
      <vt:lpstr>Cringila Public School</vt:lpstr>
      <vt:lpstr>PowerPoint Presentation</vt:lpstr>
      <vt:lpstr>PowerPoint Presentation</vt:lpstr>
      <vt:lpstr>PowerPoint Presentation</vt:lpstr>
      <vt:lpstr>PowerPoint Presentation</vt:lpstr>
      <vt:lpstr>Where do you want the garden to be?</vt:lpstr>
      <vt:lpstr>Map of Cringila School</vt:lpstr>
      <vt:lpstr> What design features would you like?</vt:lpstr>
      <vt:lpstr>PowerPoint Presentation</vt:lpstr>
      <vt:lpstr>Cringila PS  Permaculture Garden design</vt:lpstr>
      <vt:lpstr>Port Kembla Public School Permaculture Garden Plan  </vt:lpstr>
      <vt:lpstr>What is the garden primarily used for? </vt:lpstr>
      <vt:lpstr>PowerPoint Presentation</vt:lpstr>
      <vt:lpstr>How will we utilise the garden? </vt:lpstr>
      <vt:lpstr>PowerPoint Presentation</vt:lpstr>
      <vt:lpstr>Who is going to be part of the beginning process ? </vt:lpstr>
      <vt:lpstr>PowerPoint Presentation</vt:lpstr>
      <vt:lpstr>Who can support us? </vt:lpstr>
      <vt:lpstr>PowerPoint Presentation</vt:lpstr>
      <vt:lpstr>Other considerations</vt:lpstr>
      <vt:lpstr>Celebrate your successes</vt:lpstr>
      <vt:lpstr>Aaron Sorenson’s five top tips for starting a permaculture project at your school </vt:lpstr>
      <vt:lpstr>Reality check</vt:lpstr>
    </vt:vector>
  </TitlesOfParts>
  <Company>NSW, Department of Education and Training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 you want a garden in your school?</dc:title>
  <dc:creator>Lamb</dc:creator>
  <cp:lastModifiedBy>Lamb</cp:lastModifiedBy>
  <cp:revision>41</cp:revision>
  <dcterms:created xsi:type="dcterms:W3CDTF">2011-06-13T06:06:09Z</dcterms:created>
  <dcterms:modified xsi:type="dcterms:W3CDTF">2011-06-27T23:31:08Z</dcterms:modified>
</cp:coreProperties>
</file>